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D7C5-D0C8-48AF-A463-1BF6634779E5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332EA-4B93-42AA-B2C6-3AF91A89312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 smtClean="0">
                <a:latin typeface="Comic Sans MS" pitchFamily="66" charset="0"/>
              </a:rPr>
              <a:t>THE MOLECULAR BASIS OF TRAINING ADAPTATION</a:t>
            </a:r>
            <a:endParaRPr lang="it-IT" dirty="0" smtClean="0">
              <a:latin typeface="Comic Sans MS" pitchFamily="66" charset="0"/>
            </a:endParaRPr>
          </a:p>
          <a:p>
            <a:pPr algn="ctr">
              <a:spcBef>
                <a:spcPct val="50000"/>
              </a:spcBef>
            </a:pP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Coffey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VG &amp;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Hawley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JA,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Sports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Med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2007; 37: 737)</a:t>
            </a:r>
            <a:endParaRPr lang="it-IT" sz="1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714348" y="1714488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 smtClean="0">
                <a:latin typeface="Comic Sans MS" pitchFamily="66" charset="0"/>
              </a:rPr>
              <a:t>CONTROL OF THE SIZE OF THE HUMAN MUSCLE</a:t>
            </a:r>
          </a:p>
          <a:p>
            <a:pPr algn="ctr">
              <a:spcBef>
                <a:spcPct val="50000"/>
              </a:spcBef>
            </a:pP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(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Rennie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MJ,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Wackerhage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H,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Spangerburg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EE &amp;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Booth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FW,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Annu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Rev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it-IT" sz="1200" dirty="0" err="1" smtClean="0">
                <a:solidFill>
                  <a:srgbClr val="0070C0"/>
                </a:solidFill>
                <a:latin typeface="Comic Sans MS" pitchFamily="66" charset="0"/>
              </a:rPr>
              <a:t>Physiol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 2004; 66: 799</a:t>
            </a:r>
            <a:r>
              <a:rPr lang="it-IT" sz="1200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  <a:endParaRPr lang="it-IT" sz="1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14348" y="2643182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 smtClean="0">
                <a:latin typeface="Comic Sans MS" pitchFamily="66" charset="0"/>
              </a:rPr>
              <a:t>I muscoli che non lavorano perdono massa e forza (ipotrofia, atrofia; </a:t>
            </a:r>
            <a:r>
              <a:rPr lang="it-IT" dirty="0" err="1" smtClean="0">
                <a:latin typeface="Comic Sans MS" pitchFamily="66" charset="0"/>
              </a:rPr>
              <a:t>sarcopenia</a:t>
            </a:r>
            <a:r>
              <a:rPr lang="it-IT" dirty="0" smtClean="0">
                <a:latin typeface="Comic Sans MS" pitchFamily="66" charset="0"/>
              </a:rPr>
              <a:t>)</a:t>
            </a:r>
            <a:endParaRPr lang="it-IT" sz="1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42910" y="34290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 smtClean="0">
                <a:latin typeface="Comic Sans MS" pitchFamily="66" charset="0"/>
              </a:rPr>
              <a:t>I muscoli sottoposti a tensione (attiva – contrazione, passiva – stiramento) aumentano massa e forza (ipertrofia)</a:t>
            </a:r>
            <a:endParaRPr lang="it-IT" sz="1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2910" y="4214818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 smtClean="0">
                <a:latin typeface="Comic Sans MS" pitchFamily="66" charset="0"/>
              </a:rPr>
              <a:t>I muscoli sottoposti ad attività prolungata di bassa intensità aumentano la resistenza alla fatica e il consumo di ossigeno</a:t>
            </a:r>
            <a:endParaRPr lang="it-IT" sz="12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autoUpdateAnimBg="0"/>
      <p:bldP spid="4" grpId="0" autoUpdateAnimBg="0"/>
      <p:bldP spid="5" grpId="0" autoUpdateAnimBg="0"/>
      <p:bldP spid="6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35000" y="1193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Ruolo del SNC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87400" y="16256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Strategie: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39800" y="2133600"/>
            <a:ext cx="7721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Aumento della frequenza di scarica: tetano completo.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Treni d’impulsi: frequenza impulsi nel treno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durata treno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aumento frequenza treni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stimolazione tetanica continua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87400" y="539115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Reclutamento di unità motorie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autoUpdateAnimBg="0"/>
      <p:bldP spid="19460" grpId="0" autoUpdateAnimBg="0"/>
      <p:bldP spid="19461" grpId="0" autoUpdateAnimBg="0"/>
      <p:bldP spid="1946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35000" y="1193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Biologia molecolare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736600" y="1905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Tournover proteico: 1 g/kg/dì; semivita 7-15 gg 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876300" y="3403600"/>
            <a:ext cx="2616200" cy="1854200"/>
            <a:chOff x="552" y="2144"/>
            <a:chExt cx="1648" cy="1168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552" y="2144"/>
              <a:ext cx="1648" cy="896"/>
              <a:chOff x="280" y="1440"/>
              <a:chExt cx="1648" cy="896"/>
            </a:xfrm>
          </p:grpSpPr>
          <p:sp>
            <p:nvSpPr>
              <p:cNvPr id="21512" name="Text Box 8"/>
              <p:cNvSpPr txBox="1">
                <a:spLocks noChangeArrowheads="1"/>
              </p:cNvSpPr>
              <p:nvPr/>
            </p:nvSpPr>
            <p:spPr bwMode="auto">
              <a:xfrm>
                <a:off x="384" y="1616"/>
                <a:ext cx="1440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>
                    <a:latin typeface="Comic Sans MS" pitchFamily="66" charset="0"/>
                  </a:rPr>
                  <a:t>Distruzione/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it-IT">
                    <a:latin typeface="Comic Sans MS" pitchFamily="66" charset="0"/>
                  </a:rPr>
                  <a:t>rimozione</a:t>
                </a:r>
              </a:p>
            </p:txBody>
          </p:sp>
          <p:sp>
            <p:nvSpPr>
              <p:cNvPr id="21513" name="Oval 9"/>
              <p:cNvSpPr>
                <a:spLocks noChangeArrowheads="1"/>
              </p:cNvSpPr>
              <p:nvPr/>
            </p:nvSpPr>
            <p:spPr bwMode="auto">
              <a:xfrm>
                <a:off x="280" y="1440"/>
                <a:ext cx="1648" cy="89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H="1" flipV="1">
              <a:off x="1672" y="3040"/>
              <a:ext cx="480" cy="2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965700" y="3429000"/>
            <a:ext cx="3378200" cy="1803400"/>
            <a:chOff x="3128" y="2160"/>
            <a:chExt cx="2128" cy="1136"/>
          </a:xfrm>
        </p:grpSpPr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368" y="2160"/>
              <a:ext cx="1888" cy="1056"/>
              <a:chOff x="3096" y="1456"/>
              <a:chExt cx="1888" cy="1056"/>
            </a:xfrm>
          </p:grpSpPr>
          <p:sp>
            <p:nvSpPr>
              <p:cNvPr id="21515" name="Text Box 11"/>
              <p:cNvSpPr txBox="1">
                <a:spLocks noChangeArrowheads="1"/>
              </p:cNvSpPr>
              <p:nvPr/>
            </p:nvSpPr>
            <p:spPr bwMode="auto">
              <a:xfrm>
                <a:off x="3296" y="1632"/>
                <a:ext cx="1440" cy="4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it-IT">
                    <a:latin typeface="Comic Sans MS" pitchFamily="66" charset="0"/>
                  </a:rPr>
                  <a:t>Ricostruzione/sintesi proteica</a:t>
                </a:r>
              </a:p>
            </p:txBody>
          </p:sp>
          <p:sp>
            <p:nvSpPr>
              <p:cNvPr id="21516" name="Oval 12"/>
              <p:cNvSpPr>
                <a:spLocks noChangeArrowheads="1"/>
              </p:cNvSpPr>
              <p:nvPr/>
            </p:nvSpPr>
            <p:spPr bwMode="auto">
              <a:xfrm>
                <a:off x="3096" y="1456"/>
                <a:ext cx="1888" cy="1056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 flipV="1">
              <a:off x="3128" y="3024"/>
              <a:ext cx="480" cy="2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1066800" y="5334003"/>
            <a:ext cx="5283200" cy="1004888"/>
            <a:chOff x="672" y="3360"/>
            <a:chExt cx="3328" cy="633"/>
          </a:xfrm>
        </p:grpSpPr>
        <p:sp>
          <p:nvSpPr>
            <p:cNvPr id="21518" name="Text Box 14"/>
            <p:cNvSpPr txBox="1">
              <a:spLocks noChangeArrowheads="1"/>
            </p:cNvSpPr>
            <p:nvPr/>
          </p:nvSpPr>
          <p:spPr bwMode="auto">
            <a:xfrm>
              <a:off x="2416" y="3760"/>
              <a:ext cx="8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segnali</a:t>
              </a:r>
            </a:p>
          </p:txBody>
        </p:sp>
        <p:sp>
          <p:nvSpPr>
            <p:cNvPr id="21521" name="Text Box 17"/>
            <p:cNvSpPr txBox="1">
              <a:spLocks noChangeArrowheads="1"/>
            </p:cNvSpPr>
            <p:nvPr/>
          </p:nvSpPr>
          <p:spPr bwMode="auto">
            <a:xfrm>
              <a:off x="3152" y="3360"/>
              <a:ext cx="8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Forza</a:t>
              </a:r>
            </a:p>
          </p:txBody>
        </p:sp>
        <p:sp>
          <p:nvSpPr>
            <p:cNvPr id="21522" name="Text Box 18"/>
            <p:cNvSpPr txBox="1">
              <a:spLocks noChangeArrowheads="1"/>
            </p:cNvSpPr>
            <p:nvPr/>
          </p:nvSpPr>
          <p:spPr bwMode="auto">
            <a:xfrm>
              <a:off x="672" y="3408"/>
              <a:ext cx="15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Resistenza (</a:t>
              </a:r>
              <a:r>
                <a:rPr lang="it-IT">
                  <a:latin typeface="Comic Sans MS" pitchFamily="66" charset="0"/>
                  <a:sym typeface="Symbol" pitchFamily="18" charset="2"/>
                </a:rPr>
                <a:t>)</a:t>
              </a:r>
              <a:endParaRPr lang="it-IT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0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DI RESISTENZA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85800" y="14224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MECCANISMI CENTRALI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787400" y="2057400"/>
            <a:ext cx="7721600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Adattamenti cardiaci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&gt; volume plasmatico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&gt; concentrazione Hb (emoglobina)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*** anemia relativa dell’atleta: spiegazione aumento 2,3 DPG </a:t>
            </a:r>
            <a:r>
              <a:rPr lang="it-IT">
                <a:latin typeface="Comic Sans MS" pitchFamily="66" charset="0"/>
                <a:sym typeface="Symbol" pitchFamily="18" charset="2"/>
              </a:rPr>
              <a:t> inganno meccanismo eritropoietina</a:t>
            </a:r>
            <a:endParaRPr lang="it-IT">
              <a:latin typeface="Comic Sans MS" pitchFamily="66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2800" y="46736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Comic Sans MS" pitchFamily="66" charset="0"/>
              </a:rPr>
              <a:t>Coronarie: </a:t>
            </a:r>
            <a:r>
              <a:rPr lang="it-IT" dirty="0">
                <a:latin typeface="Comic Sans MS" pitchFamily="66" charset="0"/>
                <a:sym typeface="Symbol" pitchFamily="18" charset="2"/>
              </a:rPr>
              <a:t> densità capillare; flusso (ruolo NO)</a:t>
            </a:r>
            <a:r>
              <a:rPr lang="it-IT" dirty="0">
                <a:latin typeface="Comic Sans MS" pitchFamily="66" charset="0"/>
              </a:rPr>
              <a:t> 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736600" y="528955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Migliore distensibilità ventricolare in diastole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autoUpdateAnimBg="0"/>
      <p:bldP spid="22532" grpId="0" autoUpdateAnimBg="0"/>
      <p:bldP spid="22533" grpId="0" autoUpdateAnimBg="0"/>
      <p:bldP spid="225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DI RESISTENZA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85800" y="14224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MECCANISMI periferici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87400" y="20574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&gt; densità capillare (30-40%): migliore diffusione gas; ridotta velocità di transito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90600" y="3048000"/>
            <a:ext cx="7721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Mitocondri: &gt; numero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&gt; enzimi ossidativi </a:t>
            </a:r>
            <a:r>
              <a:rPr lang="it-IT">
                <a:latin typeface="Comic Sans MS" pitchFamily="66" charset="0"/>
                <a:sym typeface="Symbol" pitchFamily="18" charset="2"/>
              </a:rPr>
              <a:t> capacità ossidativa</a:t>
            </a:r>
            <a:r>
              <a:rPr lang="it-IT">
                <a:latin typeface="Comic Sans MS" pitchFamily="66" charset="0"/>
              </a:rPr>
              <a:t>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863600" y="427355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&gt; uso FFA: ruolo di LPL endoteliali </a:t>
            </a:r>
            <a:r>
              <a:rPr lang="it-IT">
                <a:latin typeface="Comic Sans MS" pitchFamily="66" charset="0"/>
                <a:sym typeface="Symbol" pitchFamily="18" charset="2"/>
              </a:rPr>
              <a:t> migliore economia energetica (ossidativa)</a:t>
            </a:r>
            <a:endParaRPr lang="it-IT">
              <a:latin typeface="Comic Sans MS" pitchFamily="66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863600" y="531495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Accumulo (relativo) di glicogeno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autoUpdateAnimBg="0"/>
      <p:bldP spid="23557" grpId="0" autoUpdateAnimBg="0"/>
      <p:bldP spid="23558" grpId="0" autoUpdateAnimBg="0"/>
      <p:bldP spid="2355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DI RESISTENZA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4224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MECCANISMI periferici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787400" y="20574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Aumento estrazione ossigeno (</a:t>
            </a:r>
            <a:r>
              <a:rPr lang="it-IT">
                <a:latin typeface="Symbol" pitchFamily="18" charset="2"/>
              </a:rPr>
              <a:t>D</a:t>
            </a:r>
            <a:r>
              <a:rPr lang="it-IT">
                <a:latin typeface="Comic Sans MS" pitchFamily="66" charset="0"/>
              </a:rPr>
              <a:t>a-v O</a:t>
            </a:r>
            <a:r>
              <a:rPr lang="it-IT" baseline="-25000">
                <a:latin typeface="Comic Sans MS" pitchFamily="66" charset="0"/>
              </a:rPr>
              <a:t>2</a:t>
            </a:r>
            <a:r>
              <a:rPr lang="it-IT">
                <a:latin typeface="Comic Sans MS" pitchFamily="66" charset="0"/>
              </a:rPr>
              <a:t>)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990600" y="3048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Aumenta flusso muscolare massimo (iperemia metabolica): ruolo NO 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863600" y="427355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Aumenta concentrazione mioglobina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autoUpdateAnimBg="0"/>
      <p:bldP spid="24580" grpId="0" autoUpdateAnimBg="0"/>
      <p:bldP spid="24581" grpId="0" autoUpdateAnimBg="0"/>
      <p:bldP spid="245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1188" y="2997200"/>
            <a:ext cx="6913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Cellula satellite: principale cellula staminale nel m. scheletrico. Fra la lamina basale e il sarcolemma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11188" y="4437063"/>
            <a:ext cx="6913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Stato di quiescenza: non si differenziano, non si moltiplicano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11188" y="5589588"/>
            <a:ext cx="69135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Attivazione fortissima per: esercizio, danno muscolare, malattie degenerative</a:t>
            </a:r>
            <a:endParaRPr lang="it-IT" sz="1200">
              <a:latin typeface="Comic Sans MS" pitchFamily="66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539750" y="1052513"/>
            <a:ext cx="6985000" cy="1871662"/>
            <a:chOff x="340" y="663"/>
            <a:chExt cx="4400" cy="1179"/>
          </a:xfrm>
        </p:grpSpPr>
        <p:sp>
          <p:nvSpPr>
            <p:cNvPr id="3" name="Text Box 4"/>
            <p:cNvSpPr txBox="1">
              <a:spLocks noChangeArrowheads="1"/>
            </p:cNvSpPr>
            <p:nvPr/>
          </p:nvSpPr>
          <p:spPr bwMode="auto">
            <a:xfrm>
              <a:off x="385" y="709"/>
              <a:ext cx="4355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sz="2400">
                  <a:latin typeface="Comic Sans MS" pitchFamily="66" charset="0"/>
                </a:rPr>
                <a:t>Stem cells in postnatal myogenesis: molecular mechanisms of satellite cell quiescence, activation and replenishment</a:t>
              </a:r>
            </a:p>
            <a:p>
              <a:pPr>
                <a:spcBef>
                  <a:spcPct val="50000"/>
                </a:spcBef>
              </a:pPr>
              <a:r>
                <a:rPr lang="it-IT" sz="1200">
                  <a:latin typeface="Comic Sans MS" pitchFamily="66" charset="0"/>
                </a:rPr>
                <a:t>J. Dhawan and T.A. Rando</a:t>
              </a:r>
            </a:p>
            <a:p>
              <a:pPr>
                <a:spcBef>
                  <a:spcPct val="50000"/>
                </a:spcBef>
              </a:pPr>
              <a:r>
                <a:rPr lang="it-IT" sz="1200">
                  <a:latin typeface="Comic Sans MS" pitchFamily="66" charset="0"/>
                </a:rPr>
                <a:t>TRENDS in cell biology (2005) 15:666-673</a:t>
              </a:r>
            </a:p>
          </p:txBody>
        </p:sp>
        <p:sp>
          <p:nvSpPr>
            <p:cNvPr id="2055" name="Rectangle 9"/>
            <p:cNvSpPr>
              <a:spLocks noChangeArrowheads="1"/>
            </p:cNvSpPr>
            <p:nvPr/>
          </p:nvSpPr>
          <p:spPr bwMode="auto">
            <a:xfrm>
              <a:off x="340" y="663"/>
              <a:ext cx="4400" cy="1179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00113" y="476250"/>
            <a:ext cx="6913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Attiva ricostituzione delle cellule satelliti dopo attivazione per poter ripetere processi rigenerativi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042988" y="3357563"/>
            <a:ext cx="6913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Espressione di proteine tipiche (riconoscimento) – Miostatina: mantiene la condizione di quiescenza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71550" y="1989138"/>
            <a:ext cx="69135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Lo stato di quiescenza non è una condizione di semplice inattività, ma di controllo dei processi transcrizionali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042988" y="4941888"/>
            <a:ext cx="69135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Alterazioni della nicchia che contiene le cellule satelliti ne provocano l’attivazione: stadio intermedio altamente proliferativo (cell. Progenitrici)</a:t>
            </a:r>
            <a:endParaRPr lang="it-IT" sz="1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042988" y="765175"/>
            <a:ext cx="691356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Nei soggetti anziani le cellule satelliti sono meno facilmente attivabili, ma quando attivate proliferano normalmente: il rallentamento correlato con l’età è legato a fattori </a:t>
            </a:r>
            <a:r>
              <a:rPr lang="it-IT" sz="2400" u="sng">
                <a:latin typeface="Comic Sans MS" pitchFamily="66" charset="0"/>
              </a:rPr>
              <a:t>modificabili</a:t>
            </a:r>
            <a:r>
              <a:rPr lang="it-IT" sz="2400">
                <a:latin typeface="Comic Sans MS" pitchFamily="66" charset="0"/>
              </a:rPr>
              <a:t> della nicchia cellulare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42988" y="3213100"/>
            <a:ext cx="69135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Il numero di cellule satelliti rimane costante nell’adulto: alla prima moltiplicazione cellulare, solo una delle cellule figlie continua la differenziazione, mentre l’altra rimane allo stadio staminale</a:t>
            </a:r>
            <a:endParaRPr lang="it-IT" sz="1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1125538"/>
            <a:ext cx="69135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Mechanotransduction and the regulation of protein  synthesis in skeletal muscle</a:t>
            </a:r>
          </a:p>
          <a:p>
            <a:pPr>
              <a:spcBef>
                <a:spcPct val="50000"/>
              </a:spcBef>
            </a:pPr>
            <a:r>
              <a:rPr lang="it-IT" sz="1200">
                <a:latin typeface="Comic Sans MS" pitchFamily="66" charset="0"/>
              </a:rPr>
              <a:t>T.A. Hornberger and K.A. Esser</a:t>
            </a:r>
          </a:p>
          <a:p>
            <a:pPr>
              <a:spcBef>
                <a:spcPct val="50000"/>
              </a:spcBef>
            </a:pPr>
            <a:r>
              <a:rPr lang="it-IT" sz="1200">
                <a:latin typeface="Comic Sans MS" pitchFamily="66" charset="0"/>
              </a:rPr>
              <a:t>Proc. Nutr. Soc. (2004) 63: 331-335 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39750" y="1052513"/>
            <a:ext cx="6985000" cy="1512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1188" y="2997200"/>
            <a:ext cx="69135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La tensione regola la massa muscolare, anche in vitro: aumenta la sintesi proteica e diminuisce specularmente la degradazione</a:t>
            </a:r>
            <a:r>
              <a:rPr lang="it-IT" sz="1200">
                <a:latin typeface="Comic Sans MS" pitchFamily="66" charset="0"/>
              </a:rPr>
              <a:t> 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611188" y="4652963"/>
            <a:ext cx="69135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Capacità intrinseca del muscolo scheletrico, a prescindere da fattori di regolazione come: testosterone, glucocorticoidi, fattori di crescita</a:t>
            </a:r>
            <a:endParaRPr lang="it-IT" sz="1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 animBg="1"/>
      <p:bldP spid="5127" grpId="0"/>
      <p:bldP spid="51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900113" y="836613"/>
            <a:ext cx="69135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Meccanocezione: accoppiamento di informazione meccanica con eventi biochimici intracellulari. Interessa: A) la membrana; B) il complesso matrice extracellulare-integrina-citoscheletro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00113" y="3213100"/>
            <a:ext cx="691356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A) la membrana: bistrato lipidico allo stato semiliquido; resiste alla deformazione. Un aumento della superficie del 2-4% rompe la membrana. La membrana è sovrabbondante (100%), formando pieghe, microvilli, caveole. Questa è una riserva che previene la rottura</a:t>
            </a:r>
            <a:endParaRPr lang="it-IT" sz="1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Comic Sans MS" pitchFamily="66" charset="0"/>
              </a:rPr>
              <a:t>ALLENAMENTO</a:t>
            </a:r>
            <a:r>
              <a:rPr lang="it-IT" dirty="0">
                <a:solidFill>
                  <a:schemeClr val="bg1"/>
                </a:solidFill>
                <a:latin typeface="Comic Sans MS" pitchFamily="66" charset="0"/>
              </a:rPr>
              <a:t> (TRAINING)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Comic Sans MS" pitchFamily="66" charset="0"/>
              </a:rPr>
              <a:t>Effetti specifici dell’aumento di una funzione specifica:</a:t>
            </a:r>
          </a:p>
          <a:p>
            <a:pPr algn="ctr">
              <a:spcBef>
                <a:spcPct val="50000"/>
              </a:spcBef>
            </a:pPr>
            <a:r>
              <a:rPr lang="it-IT" dirty="0">
                <a:latin typeface="Comic Sans MS" pitchFamily="66" charset="0"/>
              </a:rPr>
              <a:t>miglioramento della funzione specifica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3454400"/>
            <a:ext cx="7721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Comic Sans MS" pitchFamily="66" charset="0"/>
              </a:rPr>
              <a:t>VARIABILI: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it-IT" dirty="0">
                <a:latin typeface="Comic Sans MS" pitchFamily="66" charset="0"/>
              </a:rPr>
              <a:t> intensità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it-IT" dirty="0">
                <a:latin typeface="Comic Sans MS" pitchFamily="66" charset="0"/>
              </a:rPr>
              <a:t> durata</a:t>
            </a:r>
          </a:p>
          <a:p>
            <a:pPr algn="ctr">
              <a:spcBef>
                <a:spcPct val="50000"/>
              </a:spcBef>
              <a:buFont typeface="Wingdings" pitchFamily="2" charset="2"/>
              <a:buChar char="Ø"/>
            </a:pPr>
            <a:r>
              <a:rPr lang="it-IT" dirty="0">
                <a:latin typeface="Comic Sans MS" pitchFamily="66" charset="0"/>
              </a:rPr>
              <a:t> frequenza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71550" y="549275"/>
            <a:ext cx="691356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Attraverso fessure della membrana avvengono scambi di liquido extra-intra cellulare, che attivano eventi intracellulari: questi sono segnali meccanocettivi</a:t>
            </a:r>
            <a:endParaRPr lang="it-IT" sz="1200">
              <a:latin typeface="Comic Sans MS" pitchFamily="66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71550" y="2708275"/>
            <a:ext cx="76327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B) il complesso matrice extracellulare-integrina-citoscheletro. Punti di adesione focale (FA): accoppiamento fisico della matrice extracellulare con il citoscheletro – esempi: giunzioni muscolo-tendinee; giunzioni neuromuscolari; linee Z (costameri).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088" y="620713"/>
            <a:ext cx="763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Gli stimoli meccanici hanno effetti differenziati: allungamento allunga le fibre; sovraccarico aumenta la sezione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11188" y="1125538"/>
            <a:ext cx="81375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Changes in muscle mass and phenotype and the expression of autocrine and systemic growth factors by muscle in response to stretch and overload</a:t>
            </a:r>
          </a:p>
          <a:p>
            <a:pPr>
              <a:spcBef>
                <a:spcPct val="50000"/>
              </a:spcBef>
            </a:pPr>
            <a:r>
              <a:rPr lang="it-IT" sz="1200">
                <a:latin typeface="Comic Sans MS" pitchFamily="66" charset="0"/>
              </a:rPr>
              <a:t>G. Goldspink</a:t>
            </a:r>
          </a:p>
          <a:p>
            <a:pPr>
              <a:spcBef>
                <a:spcPct val="50000"/>
              </a:spcBef>
            </a:pPr>
            <a:r>
              <a:rPr lang="it-IT" sz="1200">
                <a:latin typeface="Comic Sans MS" pitchFamily="66" charset="0"/>
              </a:rPr>
              <a:t>J. Anat. (1999; 194: 323-334)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539750" y="1052513"/>
            <a:ext cx="8424863" cy="18716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11188" y="3213100"/>
            <a:ext cx="82819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Diversi tipi di cellule rispondono a stimoli meccanici. Generalmente definiti “meccanociti”: osteociti, fibroblasti, muscolo schletrico, cardiaco e liscio. L’espressione genica è influenzata da stimoli meccanici.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11188" y="5013325"/>
            <a:ext cx="82819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La cellula muscolare rappresenta lo stadio teminale di differenziazione di cellule pluripotenti. Vi sono fattori di crescita e di inibizione (miostatine); la regolazione è positiva e negativa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 animBg="1"/>
      <p:bldP spid="92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39750" y="476250"/>
            <a:ext cx="82819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I fattori di crescita provvedono alla riparazione locale per tutta la vita.</a:t>
            </a:r>
          </a:p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L’ipertrofia indotta dall’allungamento è regolata da fattori di crescita autocrini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2781300"/>
            <a:ext cx="8281987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L’allungamento stimola la sintesi proteica (regolazione della lunghezza durante l’accrescimento). La combinazione di allungamento e forza (stimolazione) ha effetti additivi.</a:t>
            </a:r>
          </a:p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Documentato aumento di volume del 35% in 4 giorni; corrispondente aumento dell’RNA totale del 250%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9750" y="549275"/>
            <a:ext cx="828198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Fattori meccanici e fenotipo: la frequenza di stimolazione determina il tipo di fibra (esperimenti di innervazione crociata). Questo effetto è in parte indiretto, legato alla deformazione meccanica.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4213" y="2852738"/>
            <a:ext cx="80645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Tutte le fibre muscolari sarebbero veloci finché non sono sottoposte a stiramento e stimolazione.</a:t>
            </a:r>
          </a:p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Fra i fattori di crescita: IGF1 (insulin-like growth factor) di tipo muscolare. </a:t>
            </a:r>
          </a:p>
          <a:p>
            <a:pPr>
              <a:spcBef>
                <a:spcPct val="50000"/>
              </a:spcBef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EFFETTI: da carico in eccesso (overload)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dirty="0">
                <a:latin typeface="Comic Sans MS" pitchFamily="66" charset="0"/>
              </a:rPr>
              <a:t>Tutte le cellule si modificano (</a:t>
            </a:r>
            <a:r>
              <a:rPr lang="it-IT" dirty="0" err="1">
                <a:latin typeface="Comic Sans MS" pitchFamily="66" charset="0"/>
              </a:rPr>
              <a:t>remodeling</a:t>
            </a:r>
            <a:r>
              <a:rPr lang="it-IT" dirty="0">
                <a:latin typeface="Comic Sans MS" pitchFamily="66" charset="0"/>
              </a:rPr>
              <a:t>)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44500" y="2286000"/>
            <a:ext cx="2616200" cy="1422400"/>
            <a:chOff x="280" y="1440"/>
            <a:chExt cx="1648" cy="896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384" y="1616"/>
              <a:ext cx="1440" cy="6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solidFill>
                    <a:schemeClr val="bg1"/>
                  </a:solidFill>
                  <a:latin typeface="Comic Sans MS" pitchFamily="66" charset="0"/>
                </a:rPr>
                <a:t>Distruzione/</a:t>
              </a:r>
            </a:p>
            <a:p>
              <a:pPr algn="ctr">
                <a:spcBef>
                  <a:spcPct val="50000"/>
                </a:spcBef>
              </a:pPr>
              <a:r>
                <a:rPr lang="it-IT">
                  <a:solidFill>
                    <a:schemeClr val="bg1"/>
                  </a:solidFill>
                  <a:latin typeface="Comic Sans MS" pitchFamily="66" charset="0"/>
                </a:rPr>
                <a:t>rimozione</a:t>
              </a: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auto">
            <a:xfrm>
              <a:off x="280" y="1440"/>
              <a:ext cx="1648" cy="8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914900" y="2311400"/>
            <a:ext cx="2997200" cy="1676400"/>
            <a:chOff x="3096" y="1456"/>
            <a:chExt cx="1888" cy="1056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3296" y="1632"/>
              <a:ext cx="14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solidFill>
                    <a:schemeClr val="bg1"/>
                  </a:solidFill>
                  <a:latin typeface="Comic Sans MS" pitchFamily="66" charset="0"/>
                </a:rPr>
                <a:t>Ricostruzione/sintesi proteica</a:t>
              </a: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3096" y="1456"/>
              <a:ext cx="1888" cy="105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36600" y="3975101"/>
            <a:ext cx="7721600" cy="1474788"/>
            <a:chOff x="464" y="2504"/>
            <a:chExt cx="4864" cy="929"/>
          </a:xfrm>
        </p:grpSpPr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>
              <a:off x="1400" y="2504"/>
              <a:ext cx="656" cy="43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3400" y="2568"/>
              <a:ext cx="656" cy="43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464" y="3200"/>
              <a:ext cx="4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Dimensioni/funzioni</a:t>
              </a: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08300" y="3632200"/>
            <a:ext cx="2184400" cy="914400"/>
            <a:chOff x="1832" y="2288"/>
            <a:chExt cx="1376" cy="576"/>
          </a:xfrm>
        </p:grpSpPr>
        <p:sp>
          <p:nvSpPr>
            <p:cNvPr id="10258" name="Text Box 18"/>
            <p:cNvSpPr txBox="1">
              <a:spLocks noChangeArrowheads="1"/>
            </p:cNvSpPr>
            <p:nvPr/>
          </p:nvSpPr>
          <p:spPr bwMode="auto">
            <a:xfrm>
              <a:off x="2192" y="2576"/>
              <a:ext cx="8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solidFill>
                    <a:schemeClr val="bg1"/>
                  </a:solidFill>
                  <a:latin typeface="Comic Sans MS" pitchFamily="66" charset="0"/>
                </a:rPr>
                <a:t>segnali</a:t>
              </a:r>
            </a:p>
          </p:txBody>
        </p:sp>
        <p:sp>
          <p:nvSpPr>
            <p:cNvPr id="10260" name="Line 20"/>
            <p:cNvSpPr>
              <a:spLocks noChangeShapeType="1"/>
            </p:cNvSpPr>
            <p:nvPr/>
          </p:nvSpPr>
          <p:spPr bwMode="auto">
            <a:xfrm flipH="1" flipV="1">
              <a:off x="1832" y="2288"/>
              <a:ext cx="480" cy="2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61" name="Line 21"/>
            <p:cNvSpPr>
              <a:spLocks noChangeShapeType="1"/>
            </p:cNvSpPr>
            <p:nvPr/>
          </p:nvSpPr>
          <p:spPr bwMode="auto">
            <a:xfrm flipV="1">
              <a:off x="2728" y="2304"/>
              <a:ext cx="480" cy="2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444500" y="2286000"/>
            <a:ext cx="2616200" cy="1422400"/>
            <a:chOff x="280" y="1440"/>
            <a:chExt cx="1648" cy="896"/>
          </a:xfrm>
        </p:grpSpPr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384" y="1616"/>
              <a:ext cx="1440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Distruzione/</a:t>
              </a:r>
            </a:p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rimozione</a:t>
              </a:r>
            </a:p>
          </p:txBody>
        </p:sp>
        <p:sp>
          <p:nvSpPr>
            <p:cNvPr id="10266" name="Oval 26"/>
            <p:cNvSpPr>
              <a:spLocks noChangeArrowheads="1"/>
            </p:cNvSpPr>
            <p:nvPr/>
          </p:nvSpPr>
          <p:spPr bwMode="auto">
            <a:xfrm>
              <a:off x="280" y="1440"/>
              <a:ext cx="1648" cy="89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4914900" y="2311400"/>
            <a:ext cx="2997200" cy="1676400"/>
            <a:chOff x="3096" y="1456"/>
            <a:chExt cx="1888" cy="1056"/>
          </a:xfrm>
        </p:grpSpPr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3296" y="1632"/>
              <a:ext cx="14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dirty="0">
                  <a:latin typeface="Comic Sans MS" pitchFamily="66" charset="0"/>
                </a:rPr>
                <a:t>Ricostruzione/sintesi proteica</a:t>
              </a:r>
            </a:p>
          </p:txBody>
        </p:sp>
        <p:sp>
          <p:nvSpPr>
            <p:cNvPr id="10269" name="Oval 29"/>
            <p:cNvSpPr>
              <a:spLocks noChangeArrowheads="1"/>
            </p:cNvSpPr>
            <p:nvPr/>
          </p:nvSpPr>
          <p:spPr bwMode="auto">
            <a:xfrm>
              <a:off x="3096" y="1456"/>
              <a:ext cx="1888" cy="105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908300" y="3632202"/>
            <a:ext cx="2184400" cy="827088"/>
            <a:chOff x="1832" y="2288"/>
            <a:chExt cx="1376" cy="521"/>
          </a:xfrm>
        </p:grpSpPr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2192" y="2576"/>
              <a:ext cx="8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>
                  <a:latin typeface="Comic Sans MS" pitchFamily="66" charset="0"/>
                </a:rPr>
                <a:t>segnali</a:t>
              </a:r>
            </a:p>
          </p:txBody>
        </p:sp>
        <p:sp>
          <p:nvSpPr>
            <p:cNvPr id="10272" name="Line 32"/>
            <p:cNvSpPr>
              <a:spLocks noChangeShapeType="1"/>
            </p:cNvSpPr>
            <p:nvPr/>
          </p:nvSpPr>
          <p:spPr bwMode="auto">
            <a:xfrm flipH="1" flipV="1">
              <a:off x="1832" y="2288"/>
              <a:ext cx="480" cy="2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3" name="Line 33"/>
            <p:cNvSpPr>
              <a:spLocks noChangeShapeType="1"/>
            </p:cNvSpPr>
            <p:nvPr/>
          </p:nvSpPr>
          <p:spPr bwMode="auto">
            <a:xfrm flipV="1">
              <a:off x="2728" y="2304"/>
              <a:ext cx="480" cy="27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med"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Effetto della prima contrazione massimale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o ripetizioni submax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08000" y="3098800"/>
            <a:ext cx="772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Forte dipendenza da condizioni iniziali: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scarsa attività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detraining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57200" y="5003800"/>
            <a:ext cx="7721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Fattore principale: volume muscolare,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sezione trasversa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9" grpId="0" autoUpdateAnimBg="0"/>
      <p:bldP spid="1127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Importanza degli elementi non contrattili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08000" y="3098800"/>
            <a:ext cx="77216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Importanza della disposizione del muscolo</a:t>
            </a:r>
          </a:p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es. pennazione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60400" y="45212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La forza aumenta anche per migliore attivazione delle unità motorie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La massima forza si esprime con una contrazione eccentrica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08000" y="3098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Per contrazioni isometriche 1/2 forza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63600" y="37846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Nelle contrazioni concentriche la forza è inversamente proporzionale alla velocità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38200" y="49784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Un movimento reale non può essere perfettamente isotonico, perché la rotazione intorno alle articolazioni modifica le leve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Effetti: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84200" y="2184400"/>
            <a:ext cx="772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Sulla massa muscolare: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ipertrofia</a:t>
            </a:r>
          </a:p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iperplasia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65200" y="3937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Sul fenotipo (tipi di fibre)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89000" y="49022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Sul controllo motorio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autoUpdateAnimBg="0"/>
      <p:bldP spid="14341" grpId="0" autoUpdateAnimBg="0"/>
      <p:bldP spid="143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Ipertrofia 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84200" y="21844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Aumento dell’area di sezione: effetto diretto sulla forza sviluppata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965200" y="39370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Aumento di lunghezza, per aggiunta di sarcomeri in serie: spostamento sulla curva tensione/lunghezza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autoUpdateAnimBg="0"/>
      <p:bldP spid="15364" grpId="0" autoUpdateAnimBg="0"/>
      <p:bldP spid="153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35000" y="6858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ALLENAMENTO DELLA FORZA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84200" y="16510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latin typeface="Comic Sans MS" pitchFamily="66" charset="0"/>
              </a:rPr>
              <a:t>Iperplasia 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9600" y="23622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Aumento del numero di fibre: dimostrato solo in alcuni modelli animali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39800" y="3530600"/>
            <a:ext cx="772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Ruolo delle cellule satellite: vengono sicuramente attivate dallo sforzo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65200" y="4724400"/>
            <a:ext cx="772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lang="it-IT">
                <a:latin typeface="Comic Sans MS" pitchFamily="66" charset="0"/>
              </a:rPr>
              <a:t>Più importanti per l’ipertrofia: si fondono con le fibre mature, fornendo materiale strutturale, in particolare nuclei (e mitocondri?)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37" grpId="0" autoUpdateAnimBg="0"/>
      <p:bldP spid="18438" grpId="0" autoUpdateAnimBg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1179</Words>
  <Application>Microsoft Office PowerPoint</Application>
  <PresentationFormat>Presentazione su schermo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15</cp:revision>
  <dcterms:created xsi:type="dcterms:W3CDTF">2010-01-19T08:34:49Z</dcterms:created>
  <dcterms:modified xsi:type="dcterms:W3CDTF">2010-01-19T16:36:48Z</dcterms:modified>
</cp:coreProperties>
</file>