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8" r:id="rId3"/>
    <p:sldId id="259" r:id="rId4"/>
    <p:sldId id="262" r:id="rId5"/>
    <p:sldId id="322" r:id="rId6"/>
    <p:sldId id="257" r:id="rId7"/>
    <p:sldId id="312" r:id="rId8"/>
    <p:sldId id="320" r:id="rId9"/>
    <p:sldId id="321" r:id="rId10"/>
    <p:sldId id="311" r:id="rId11"/>
    <p:sldId id="317" r:id="rId12"/>
    <p:sldId id="306" r:id="rId13"/>
    <p:sldId id="268" r:id="rId14"/>
    <p:sldId id="271" r:id="rId15"/>
    <p:sldId id="313" r:id="rId16"/>
    <p:sldId id="274" r:id="rId17"/>
    <p:sldId id="308" r:id="rId18"/>
    <p:sldId id="309" r:id="rId19"/>
    <p:sldId id="310" r:id="rId20"/>
    <p:sldId id="276" r:id="rId21"/>
    <p:sldId id="325" r:id="rId22"/>
    <p:sldId id="277" r:id="rId23"/>
    <p:sldId id="279" r:id="rId24"/>
    <p:sldId id="278" r:id="rId25"/>
    <p:sldId id="264" r:id="rId26"/>
    <p:sldId id="324" r:id="rId27"/>
    <p:sldId id="285" r:id="rId28"/>
    <p:sldId id="284" r:id="rId29"/>
    <p:sldId id="286" r:id="rId30"/>
    <p:sldId id="287" r:id="rId31"/>
    <p:sldId id="296" r:id="rId32"/>
    <p:sldId id="289" r:id="rId33"/>
    <p:sldId id="292" r:id="rId34"/>
    <p:sldId id="293" r:id="rId35"/>
    <p:sldId id="291" r:id="rId36"/>
    <p:sldId id="290" r:id="rId37"/>
    <p:sldId id="302" r:id="rId38"/>
    <p:sldId id="294" r:id="rId39"/>
    <p:sldId id="298" r:id="rId40"/>
    <p:sldId id="299" r:id="rId41"/>
    <p:sldId id="301" r:id="rId42"/>
    <p:sldId id="330" r:id="rId43"/>
    <p:sldId id="329" r:id="rId44"/>
    <p:sldId id="326" r:id="rId45"/>
    <p:sldId id="327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12" autoAdjust="0"/>
  </p:normalViewPr>
  <p:slideViewPr>
    <p:cSldViewPr snapToGrid="0" snapToObjects="1">
      <p:cViewPr>
        <p:scale>
          <a:sx n="75" d="100"/>
          <a:sy n="75" d="100"/>
        </p:scale>
        <p:origin x="-124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3942E-4E9A-7242-A249-1F015559DBF9}" type="datetime1">
              <a:rPr lang="it-IT" smtClean="0"/>
              <a:t>12/03/14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D2D3F-76C4-F647-B92D-D9D3DDE8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8FC11-D144-7C47-A6C2-1F0E7F431615}" type="datetime1">
              <a:rPr lang="it-IT" smtClean="0"/>
              <a:t>12/03/14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95BAD-88F5-3245-8641-996705D4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2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system provides the physiological mechanism for the perception/action coupling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understanding actions performed by others, for learning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newskills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imitation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5BAD-88F5-3245-8641-996705D4D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49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Action observation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5BAD-88F5-3245-8641-996705D4D4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67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Soprattutto nel muscolo FDI c’è una selezione specifica di questo muscolo in base alla direzione del movimento in entrambi gli emisferi durante la pianificazione, come si può vedere.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36A63-3242-FD4B-BC36-30309BFA62B8}" type="slidenum">
              <a:rPr lang="en-US">
                <a:ea typeface="ＭＳ Ｐゴシック" pitchFamily="-112" charset="-128"/>
                <a:cs typeface="ＭＳ Ｐゴシック" pitchFamily="-112" charset="-128"/>
              </a:rPr>
              <a:pPr/>
              <a:t>28</a:t>
            </a:fld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CFED-3685-6E49-84DF-2EACF3B85845}" type="slidenum">
              <a:rPr lang="en-US"/>
              <a:pPr/>
              <a:t>29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0FC80-F90E-3E44-82CA-12533FFA0E1B}" type="slidenum">
              <a:rPr lang="en-US"/>
              <a:pPr/>
              <a:t>30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FB68DE-0B8B-6244-90C3-3286D6944B29}" type="slidenum">
              <a:rPr lang="en-GB">
                <a:latin typeface="Tahoma" pitchFamily="-110" charset="0"/>
              </a:rPr>
              <a:pPr/>
              <a:t>8</a:t>
            </a:fld>
            <a:endParaRPr lang="en-GB">
              <a:latin typeface="Tahoma" pitchFamily="-110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The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basic principal of this instrument is that by using 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electromagnetic coil and stimulator we send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latin typeface="Calibri" charset="0"/>
              </a:rPr>
              <a:t>pulses of electromagnetic field that induce an electric field into the brain,</a:t>
            </a:r>
            <a:r>
              <a:rPr lang="en-US" baseline="0" dirty="0" smtClean="0">
                <a:latin typeface="Calibri" charset="0"/>
              </a:rPr>
              <a:t> which stimuli the nerves and nerves response by firing action potential.</a:t>
            </a:r>
            <a:r>
              <a:rPr lang="en-US" dirty="0" smtClean="0">
                <a:latin typeface="Calibri" charset="0"/>
              </a:rPr>
              <a:t> the The simplest example is to hold the TMS coil over the hand area of the primary motor cortex. This will produce a twitch in the hand muscle represented by this part of the brain. That muscle twitch can be measured using electromyogram (EMG), and is referred to as a motor evoked potential (MEP). By </a:t>
            </a:r>
            <a:r>
              <a:rPr lang="en-US" baseline="0" dirty="0" smtClean="0">
                <a:latin typeface="Calibri" charset="0"/>
              </a:rPr>
              <a:t>measuring the </a:t>
            </a:r>
            <a:r>
              <a:rPr lang="en-US" dirty="0" smtClean="0">
                <a:latin typeface="Calibri" charset="0"/>
              </a:rPr>
              <a:t>peak- to-peak amplitude we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quantify the magnitude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corticospinal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excitability.</a:t>
            </a:r>
            <a:endParaRPr lang="en-US" dirty="0" smtClean="0">
              <a:latin typeface="Calibri" charset="0"/>
            </a:endParaRPr>
          </a:p>
          <a:p>
            <a:pPr eaLnBrk="1" hangingPunct="1"/>
            <a:endParaRPr lang="it-IT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Action observation and imagination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5BAD-88F5-3245-8641-996705D4D4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6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observe muscle specificity</a:t>
            </a:r>
          </a:p>
          <a:p>
            <a:r>
              <a:rPr lang="en-US" dirty="0" smtClean="0"/>
              <a:t>Hyper activation for </a:t>
            </a:r>
            <a:r>
              <a:rPr lang="en-US" dirty="0" err="1" smtClean="0"/>
              <a:t>na</a:t>
            </a:r>
            <a:r>
              <a:rPr lang="nl-NL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subjects …similar to the biomechanical  impossible movement observed before!</a:t>
            </a:r>
          </a:p>
          <a:p>
            <a:r>
              <a:rPr lang="en-US" dirty="0" smtClean="0"/>
              <a:t>The motor system seems sensitive to “unusual” actions but suggest that the </a:t>
            </a:r>
            <a:r>
              <a:rPr lang="en-US" dirty="0" err="1" smtClean="0"/>
              <a:t>na</a:t>
            </a:r>
            <a:r>
              <a:rPr lang="nl-NL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were capturing the brake-down of the action kinematics</a:t>
            </a:r>
          </a:p>
          <a:p>
            <a:r>
              <a:rPr lang="en-US" dirty="0" err="1" smtClean="0"/>
              <a:t>Naife</a:t>
            </a:r>
            <a:r>
              <a:rPr lang="en-US" dirty="0" smtClean="0"/>
              <a:t> more affected by </a:t>
            </a:r>
            <a:r>
              <a:rPr lang="en-US" smtClean="0"/>
              <a:t>motion contagion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5BAD-88F5-3245-8641-996705D4D4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91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</a:t>
            </a:r>
            <a:r>
              <a:rPr lang="en-US" dirty="0" err="1" smtClean="0"/>
              <a:t>naife</a:t>
            </a:r>
            <a:r>
              <a:rPr lang="en-US" baseline="0" dirty="0" smtClean="0"/>
              <a:t> lower score of fluency correlated with higher MEPs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5BAD-88F5-3245-8641-996705D4D4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2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5BAD-88F5-3245-8641-996705D4D4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25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Nell’immaginazione</a:t>
            </a:r>
          </a:p>
          <a:p>
            <a:pPr>
              <a:buFontTx/>
              <a:buChar char="•"/>
            </a:pPr>
            <a:r>
              <a:rPr lang="en-GB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Solo il muscolo FDS è in grado di discriminare la densità perchè è l’unico muscolo che deve entrare in funzione per sollevare degli oggetti che pensiamo siano pesanti</a:t>
            </a:r>
          </a:p>
          <a:p>
            <a:pPr>
              <a:buFontTx/>
              <a:buChar char="•"/>
            </a:pPr>
            <a:r>
              <a:rPr lang="en-GB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Inoltre in entrambe le densità è differentemente attivo rispetto FDI dimostrando ancora una volta il fatto che se gli oggetti non sono pesanti FDI è il muscolo maggiormente coinvolto mentre se gli oggetti sono pesanti è FDS ad avere un ruolo rilevante</a:t>
            </a:r>
          </a:p>
          <a:p>
            <a:r>
              <a:rPr lang="en-GB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Nel reale</a:t>
            </a:r>
          </a:p>
          <a:p>
            <a:pPr>
              <a:buFontTx/>
              <a:buChar char="•"/>
            </a:pPr>
            <a:r>
              <a:rPr lang="en-GB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Troviamo che discriminiamo bene due densità differenti che tutti e tre I muscoli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Immaginazione</a:t>
            </a:r>
          </a:p>
          <a:p>
            <a:pPr>
              <a:buFontTx/>
              <a:buChar char="•"/>
            </a:pPr>
            <a:r>
              <a:rPr lang="en-GB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 parità di dimensioni siamo in grado di discriminare due masse differenti ma solo quando c’è una differenza in peso di 2.36 kg e con un diametro di 10 cm </a:t>
            </a:r>
          </a:p>
          <a:p>
            <a:r>
              <a:rPr lang="en-GB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L’azione</a:t>
            </a:r>
          </a:p>
          <a:p>
            <a:pPr>
              <a:buFontTx/>
              <a:buChar char="•"/>
            </a:pPr>
            <a:r>
              <a:rPr lang="en-GB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 parità di dimensioni siamo in grado di discriminare un diametro più piccolo e quindi una massa più piccola (5cm e 175gr)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Immaginazione</a:t>
            </a:r>
          </a:p>
          <a:p>
            <a:pPr>
              <a:lnSpc>
                <a:spcPct val="80000"/>
              </a:lnSpc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Mano destra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FDI è più attivo nelle due rotazioni in senso antiorario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ADM è più attivo nelle due rotazioni in senso orario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FLD non presenta significative differenze ma si comporta come ADM</a:t>
            </a:r>
          </a:p>
          <a:p>
            <a:pPr>
              <a:lnSpc>
                <a:spcPct val="80000"/>
              </a:lnSpc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Mano sinistra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FDI è più attivo nelle due rotazioni in senso orario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ADM non presenta significative differenze è più attivo nelle due rotazioni in senso antiorario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FLD non presenta significative differenze ma si comporta come ADM</a:t>
            </a:r>
          </a:p>
          <a:p>
            <a:pPr>
              <a:lnSpc>
                <a:spcPct val="80000"/>
              </a:lnSpc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Questo comportameno può essere dovuto al fatto che la mano destra è più rappresentata della sinistra</a:t>
            </a:r>
          </a:p>
          <a:p>
            <a:pPr>
              <a:lnSpc>
                <a:spcPct val="80000"/>
              </a:lnSpc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Da questo andamento possiamo dire che durante la pianificazione del movimento viene modulata la direzione del movimento</a:t>
            </a:r>
          </a:p>
          <a:p>
            <a:pPr>
              <a:lnSpc>
                <a:spcPct val="80000"/>
              </a:lnSpc>
            </a:pPr>
            <a:endParaRPr lang="en-GB" sz="10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lnSpc>
                <a:spcPct val="80000"/>
              </a:lnSpc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Movimento reale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FDI è più attivo nelle due rotazioni più ampie ma c’è anche una modulazione rispetto alle ampiezze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ADM è più attivo nelle due rotazioni più ampie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FLD non presenta significative differenze ma si comporta come ADM</a:t>
            </a:r>
          </a:p>
          <a:p>
            <a:pPr>
              <a:lnSpc>
                <a:spcPct val="80000"/>
              </a:lnSpc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Mano sinistra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FDI è più attivo nelle due rotazioni più ampie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ADM è più attivo nelle due rotazioni più ampie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FLD non presenta significative differenze ma si comporta come ADM</a:t>
            </a:r>
          </a:p>
          <a:p>
            <a:pPr>
              <a:lnSpc>
                <a:spcPct val="80000"/>
              </a:lnSpc>
            </a:pPr>
            <a:r>
              <a:rPr lang="en-GB" sz="10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Da questo comportamento emerge una modulazione per l’ampiezza del movimento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4E1A-8FE4-994C-BB3E-324EC2338265}" type="datetime1">
              <a:rPr lang="it-IT" smtClean="0"/>
              <a:t>12/03/14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1D11-34FD-3546-ACD4-E263173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CA78-57DA-AF42-B314-AD90D3A938CF}" type="datetime1">
              <a:rPr lang="it-IT" smtClean="0"/>
              <a:t>12/03/14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1D11-34FD-3546-ACD4-E263173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0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C7E3-F28B-7F4D-A8DC-726E4FA66406}" type="datetime1">
              <a:rPr lang="it-IT" smtClean="0"/>
              <a:t>12/03/14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1D11-34FD-3546-ACD4-E263173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04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775" y="260350"/>
            <a:ext cx="5915025" cy="11398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857D-CFAD-F24F-9230-8467EBFC6DE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27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2771775" y="260350"/>
            <a:ext cx="5915025" cy="11398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DF313-D7E5-0040-B66D-81A6931309C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15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855-3067-1F47-ADBF-10745576FCF2}" type="datetime1">
              <a:rPr lang="it-IT" smtClean="0"/>
              <a:t>12/03/14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1D11-34FD-3546-ACD4-E263173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2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BE2F-7E8F-F543-BD71-FB41B8501125}" type="datetime1">
              <a:rPr lang="it-IT" smtClean="0"/>
              <a:t>12/03/14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1D11-34FD-3546-ACD4-E263173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4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31CB-3CC5-2D47-AAEA-9398779D537C}" type="datetime1">
              <a:rPr lang="it-IT" smtClean="0"/>
              <a:t>12/03/14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1D11-34FD-3546-ACD4-E263173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6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02B4-1302-7D4C-A8E1-D4B39D00C994}" type="datetime1">
              <a:rPr lang="it-IT" smtClean="0"/>
              <a:t>12/03/14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1D11-34FD-3546-ACD4-E263173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3EB-2E68-FA42-A1B3-84601D2EB576}" type="datetime1">
              <a:rPr lang="it-IT" smtClean="0"/>
              <a:t>12/03/14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1D11-34FD-3546-ACD4-E263173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5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3C18-4FBC-4842-925B-B725695F7163}" type="datetime1">
              <a:rPr lang="it-IT" smtClean="0"/>
              <a:t>12/03/14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1D11-34FD-3546-ACD4-E263173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6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7E1E-5CAF-5347-AAFB-5468CC6A9AEA}" type="datetime1">
              <a:rPr lang="it-IT" smtClean="0"/>
              <a:t>12/03/14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1D11-34FD-3546-ACD4-E263173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3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C5B9-8ACE-A74F-8D9D-D6E6ED83A6B1}" type="datetime1">
              <a:rPr lang="it-IT" smtClean="0"/>
              <a:t>12/03/14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1D11-34FD-3546-ACD4-E263173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DDD2-01C3-8345-B9F8-9D1120297E0F}" type="datetime1">
              <a:rPr lang="it-IT" smtClean="0"/>
              <a:t>12/03/14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1D11-34FD-3546-ACD4-E26317317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3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15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23.jpeg"/><Relationship Id="rId5" Type="http://schemas.openxmlformats.org/officeDocument/2006/relationships/image" Target="../media/image15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25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Relationship Id="rId8" Type="http://schemas.openxmlformats.org/officeDocument/2006/relationships/image" Target="../media/image38.jpeg"/><Relationship Id="rId9" Type="http://schemas.openxmlformats.org/officeDocument/2006/relationships/image" Target="../media/image39.jpeg"/><Relationship Id="rId10" Type="http://schemas.openxmlformats.org/officeDocument/2006/relationships/image" Target="../media/image40.jpeg"/><Relationship Id="rId11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gif"/><Relationship Id="rId7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0111"/>
            <a:ext cx="7772400" cy="3127788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800080"/>
                </a:solidFill>
                <a:effectLst/>
                <a:latin typeface="Times New Roman"/>
                <a:ea typeface="Times New Roman"/>
              </a:rPr>
              <a:t>Action observation and action imagination: from pathology to the excellent sport performance</a:t>
            </a:r>
            <a:r>
              <a:rPr lang="it-IT" dirty="0" smtClean="0">
                <a:solidFill>
                  <a:srgbClr val="80008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it-IT" dirty="0" smtClean="0">
                <a:solidFill>
                  <a:srgbClr val="800080"/>
                </a:solidFill>
                <a:effectLst/>
                <a:latin typeface="Times New Roman"/>
                <a:ea typeface="Times New Roman"/>
              </a:rPr>
            </a:br>
            <a:endParaRPr lang="en-US" dirty="0"/>
          </a:p>
        </p:txBody>
      </p:sp>
      <p:pic>
        <p:nvPicPr>
          <p:cNvPr id="5" name="Picture 5" descr="C:\Users\giuseppe\Dropbox\dipartimento\logo\logo8e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16" y="0"/>
            <a:ext cx="2500584" cy="250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-univ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1367"/>
          <a:stretch/>
        </p:blipFill>
        <p:spPr>
          <a:xfrm>
            <a:off x="685800" y="674605"/>
            <a:ext cx="1994416" cy="142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3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specificity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0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…Observe…</a:t>
            </a:r>
            <a:endParaRPr lang="en-US" dirty="0"/>
          </a:p>
        </p:txBody>
      </p:sp>
      <p:pic>
        <p:nvPicPr>
          <p:cNvPr id="4" name="Content Placeholder 3" descr="Screenshot 2014-02-08 15.14.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12" b="-34712"/>
          <a:stretch>
            <a:fillRect/>
          </a:stretch>
        </p:blipFill>
        <p:spPr>
          <a:xfrm>
            <a:off x="457200" y="1600201"/>
            <a:ext cx="5080356" cy="2794000"/>
          </a:xfrm>
        </p:spPr>
      </p:pic>
      <p:pic>
        <p:nvPicPr>
          <p:cNvPr id="5" name="Picture 4" descr="Screenshot 2014-02-08 15.15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70401"/>
            <a:ext cx="6386281" cy="1625599"/>
          </a:xfrm>
          <a:prstGeom prst="rect">
            <a:avLst/>
          </a:prstGeom>
        </p:spPr>
      </p:pic>
      <p:pic>
        <p:nvPicPr>
          <p:cNvPr id="6" name="Picture 5" descr="Screenshot 2014-02-08 15.15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2184400"/>
            <a:ext cx="3111500" cy="16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1600202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51600" y="1600202"/>
            <a:ext cx="157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5000" y="40640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600201"/>
            <a:ext cx="96520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3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337" y="2538316"/>
            <a:ext cx="3776663" cy="1557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Muscle-specific for action observation and imagination</a:t>
            </a:r>
            <a:endParaRPr lang="en-US" sz="3200" dirty="0"/>
          </a:p>
        </p:txBody>
      </p:sp>
      <p:pic>
        <p:nvPicPr>
          <p:cNvPr id="5" name="Picture 4" descr="impossibleMovemen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2455333" cy="6624009"/>
          </a:xfrm>
          <a:prstGeom prst="rect">
            <a:avLst/>
          </a:prstGeom>
        </p:spPr>
      </p:pic>
      <p:pic>
        <p:nvPicPr>
          <p:cNvPr id="7" name="Picture 6" descr="Copia di ad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4461" y="350838"/>
            <a:ext cx="1625601" cy="117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d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0567" y="1965621"/>
            <a:ext cx="1256770" cy="135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ip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4" y="3699146"/>
            <a:ext cx="1912938" cy="1682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63670" y="6547516"/>
            <a:ext cx="348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Romani et al., </a:t>
            </a:r>
            <a:r>
              <a:rPr lang="en-US" sz="1600" i="1" dirty="0" err="1" smtClean="0"/>
              <a:t>Neuroimage</a:t>
            </a:r>
            <a:r>
              <a:rPr lang="en-US" sz="1600" i="1" dirty="0"/>
              <a:t>,</a:t>
            </a:r>
            <a:r>
              <a:rPr lang="en-US" sz="1600" i="1" dirty="0" smtClean="0"/>
              <a:t> 2005</a:t>
            </a: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632728" y="1528357"/>
            <a:ext cx="194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FirstDorsalInterosseus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512608" y="3317113"/>
            <a:ext cx="185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AbducturDigitiMinimi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590399" y="5404246"/>
            <a:ext cx="190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ExtensorIndicisProprius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5773737" y="6214504"/>
            <a:ext cx="2790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Bufalari</a:t>
            </a:r>
            <a:r>
              <a:rPr lang="en-US" sz="1600" i="1" dirty="0"/>
              <a:t> et al. Biol. Psych. 2010</a:t>
            </a:r>
          </a:p>
        </p:txBody>
      </p:sp>
    </p:spTree>
    <p:extLst>
      <p:ext uri="{BB962C8B-B14F-4D97-AF65-F5344CB8AC3E}">
        <p14:creationId xmlns:p14="http://schemas.microsoft.com/office/powerpoint/2010/main" val="168036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Distonic</a:t>
            </a:r>
            <a:r>
              <a:rPr lang="en-US" dirty="0" smtClean="0"/>
              <a:t> hand</a:t>
            </a:r>
            <a:endParaRPr lang="en-US" dirty="0"/>
          </a:p>
        </p:txBody>
      </p:sp>
      <p:pic>
        <p:nvPicPr>
          <p:cNvPr id="8" name="Content Placeholder 7" descr="120625Escher's drawing han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9" b="182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092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89" r="-4753"/>
          <a:stretch/>
        </p:blipFill>
        <p:spPr bwMode="auto">
          <a:xfrm>
            <a:off x="0" y="1784866"/>
            <a:ext cx="58420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8600" y="6464717"/>
            <a:ext cx="35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Fiorio</a:t>
            </a:r>
            <a:r>
              <a:rPr lang="en-US" sz="1400" i="1" dirty="0" smtClean="0"/>
              <a:t> et al. Neuroscience, 2010</a:t>
            </a:r>
            <a:endParaRPr lang="en-US" sz="1400" i="1" dirty="0"/>
          </a:p>
        </p:txBody>
      </p:sp>
      <p:pic>
        <p:nvPicPr>
          <p:cNvPr id="6" name="Content Placeholder 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22" r="-9222"/>
          <a:stretch/>
        </p:blipFill>
        <p:spPr bwMode="auto">
          <a:xfrm>
            <a:off x="5842000" y="630381"/>
            <a:ext cx="3302000" cy="5680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8600" y="276438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Observing pathological actions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731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4-02-06 13.39.3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 r="14677"/>
          <a:stretch>
            <a:fillRect/>
          </a:stretch>
        </p:blipFill>
        <p:spPr>
          <a:xfrm>
            <a:off x="812800" y="1600200"/>
            <a:ext cx="7442200" cy="4092923"/>
          </a:xfrm>
        </p:spPr>
      </p:pic>
      <p:pic>
        <p:nvPicPr>
          <p:cNvPr id="5" name="Picture 4" descr="Screenshot 2014-02-06 13.39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718889"/>
            <a:ext cx="1320800" cy="547189"/>
          </a:xfrm>
          <a:prstGeom prst="rect">
            <a:avLst/>
          </a:prstGeom>
        </p:spPr>
      </p:pic>
      <p:pic>
        <p:nvPicPr>
          <p:cNvPr id="6" name="Picture 5" descr="Screenshot 2014-02-06 13.40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6292850"/>
            <a:ext cx="6400800" cy="31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3600" y="660400"/>
            <a:ext cx="223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FDI Muscle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6350" y="6523563"/>
            <a:ext cx="278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Fiorio</a:t>
            </a:r>
            <a:r>
              <a:rPr lang="en-US" sz="1400" i="1" dirty="0" smtClean="0"/>
              <a:t> et al. Neuroscience, 2010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2753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7" descr="DSC023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12981"/>
          <a:stretch>
            <a:fillRect/>
          </a:stretch>
        </p:blipFill>
        <p:spPr>
          <a:xfrm>
            <a:off x="781050" y="1243013"/>
            <a:ext cx="7561263" cy="2679700"/>
          </a:xfrm>
          <a:noFill/>
        </p:spPr>
      </p:pic>
      <p:sp>
        <p:nvSpPr>
          <p:cNvPr id="1126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0502" y="4186238"/>
            <a:ext cx="8229600" cy="2535237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dirty="0" smtClean="0">
                <a:ea typeface="+mn-ea"/>
                <a:cs typeface="+mn-cs"/>
              </a:rPr>
              <a:t>Imagine </a:t>
            </a:r>
            <a:r>
              <a:rPr lang="en-GB" dirty="0">
                <a:ea typeface="+mn-ea"/>
                <a:cs typeface="+mn-cs"/>
              </a:rPr>
              <a:t>to</a:t>
            </a:r>
            <a:r>
              <a:rPr lang="en-GB" dirty="0" smtClean="0">
                <a:ea typeface="+mn-ea"/>
                <a:cs typeface="+mn-cs"/>
              </a:rPr>
              <a:t> hold  a sphere</a:t>
            </a:r>
          </a:p>
          <a:p>
            <a:pPr marL="274320" lvl="1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GB" sz="2000" dirty="0" smtClean="0">
              <a:ea typeface="+mn-ea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dirty="0" smtClean="0">
                <a:ea typeface="+mn-ea"/>
                <a:cs typeface="+mn-cs"/>
              </a:rPr>
              <a:t>Hold a sphere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802EA-8B89-4940-9E85-B5B96D6E6271}" type="slidenum">
              <a:rPr lang="it-IT"/>
              <a:pPr>
                <a:defRPr/>
              </a:pPr>
              <a:t>16</a:t>
            </a:fld>
            <a:endParaRPr lang="it-IT"/>
          </a:p>
        </p:txBody>
      </p:sp>
      <p:pic>
        <p:nvPicPr>
          <p:cNvPr id="30728" name="Picture 10" descr="ad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5063" y="1400175"/>
            <a:ext cx="179387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1" descr="fd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050" y="1635125"/>
            <a:ext cx="222408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069975" y="2852738"/>
            <a:ext cx="100806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FDI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460875" y="3200400"/>
            <a:ext cx="100806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ADM</a:t>
            </a:r>
          </a:p>
        </p:txBody>
      </p:sp>
      <p:pic>
        <p:nvPicPr>
          <p:cNvPr id="30733" name="Picture 9" descr="fd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5113" y="1330325"/>
            <a:ext cx="1519237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7167563" y="1349375"/>
            <a:ext cx="10080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FLD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7600" y="355600"/>
            <a:ext cx="57467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Task Parameters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60875" y="6356350"/>
            <a:ext cx="388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Cesari</a:t>
            </a:r>
            <a:r>
              <a:rPr lang="en-US" sz="1600" i="1" dirty="0" smtClean="0"/>
              <a:t> et al. </a:t>
            </a:r>
            <a:r>
              <a:rPr lang="en-US" sz="1600" i="1" dirty="0" err="1" smtClean="0"/>
              <a:t>Neuropsychologia</a:t>
            </a:r>
            <a:r>
              <a:rPr lang="en-US" sz="1600" i="1" dirty="0" smtClean="0"/>
              <a:t> 2011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189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30731" grpId="0"/>
      <p:bldP spid="307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38287" y="260350"/>
            <a:ext cx="5915025" cy="1139825"/>
          </a:xfrm>
        </p:spPr>
        <p:txBody>
          <a:bodyPr/>
          <a:lstStyle/>
          <a:p>
            <a:r>
              <a:rPr lang="en-US" dirty="0" smtClean="0"/>
              <a:t>Small Spheres</a:t>
            </a:r>
            <a:endParaRPr lang="en-US" dirty="0"/>
          </a:p>
        </p:txBody>
      </p:sp>
      <p:pic>
        <p:nvPicPr>
          <p:cNvPr id="7" name="Picture 7" descr="DSC02344"/>
          <p:cNvPicPr>
            <a:picLocks noChangeAspect="1" noChangeArrowheads="1"/>
          </p:cNvPicPr>
          <p:nvPr/>
        </p:nvPicPr>
        <p:blipFill rotWithShape="1">
          <a:blip r:embed="rId2"/>
          <a:srcRect l="42746" t="37117" r="44265" b="12981"/>
          <a:stretch/>
        </p:blipFill>
        <p:spPr>
          <a:xfrm>
            <a:off x="321734" y="63500"/>
            <a:ext cx="982133" cy="1536700"/>
          </a:xfrm>
          <a:prstGeom prst="rect">
            <a:avLst/>
          </a:prstGeom>
          <a:noFill/>
        </p:spPr>
      </p:pic>
      <p:pic>
        <p:nvPicPr>
          <p:cNvPr id="8" name="Picture 11" descr="f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5871" y="503237"/>
            <a:ext cx="22256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Fig 1a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4"/>
          <a:srcRect t="7211"/>
          <a:stretch/>
        </p:blipFill>
        <p:spPr>
          <a:xfrm>
            <a:off x="0" y="2489200"/>
            <a:ext cx="4652963" cy="2471737"/>
          </a:xfrm>
          <a:noFill/>
        </p:spPr>
      </p:pic>
      <p:pic>
        <p:nvPicPr>
          <p:cNvPr id="10" name="Picture 10" descr="Fig 1b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5"/>
          <a:srcRect l="-5396" t="7414" r="-5396"/>
          <a:stretch/>
        </p:blipFill>
        <p:spPr>
          <a:xfrm>
            <a:off x="4269545" y="2489200"/>
            <a:ext cx="4780035" cy="2398977"/>
          </a:xfrm>
          <a:noFill/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29746" y="1838325"/>
            <a:ext cx="280828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Imagination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930247" y="1838325"/>
            <a:ext cx="2808287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Actual 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0875" y="6356350"/>
            <a:ext cx="388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Cesari</a:t>
            </a:r>
            <a:r>
              <a:rPr lang="en-US" sz="1600" i="1" dirty="0" smtClean="0"/>
              <a:t> et al. </a:t>
            </a:r>
            <a:r>
              <a:rPr lang="en-US" sz="1600" i="1" dirty="0" err="1" smtClean="0"/>
              <a:t>Neuropsychologia</a:t>
            </a:r>
            <a:r>
              <a:rPr lang="en-US" sz="1600" i="1" dirty="0" smtClean="0"/>
              <a:t> 2011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9199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Medium spheres</a:t>
            </a:r>
            <a:endParaRPr lang="en-US" dirty="0"/>
          </a:p>
        </p:txBody>
      </p:sp>
      <p:pic>
        <p:nvPicPr>
          <p:cNvPr id="7" name="Picture 7" descr="DSC02344"/>
          <p:cNvPicPr>
            <a:picLocks noChangeAspect="1" noChangeArrowheads="1"/>
          </p:cNvPicPr>
          <p:nvPr/>
        </p:nvPicPr>
        <p:blipFill rotWithShape="1">
          <a:blip r:embed="rId2"/>
          <a:srcRect l="27965" t="21953" r="57031" b="12981"/>
          <a:stretch/>
        </p:blipFill>
        <p:spPr>
          <a:xfrm>
            <a:off x="220133" y="79375"/>
            <a:ext cx="1134534" cy="1907116"/>
          </a:xfrm>
          <a:prstGeom prst="rect">
            <a:avLst/>
          </a:prstGeom>
          <a:noFill/>
        </p:spPr>
      </p:pic>
      <p:pic>
        <p:nvPicPr>
          <p:cNvPr id="8" name="Picture 7" descr="DSC02344"/>
          <p:cNvPicPr>
            <a:picLocks noChangeAspect="1" noChangeArrowheads="1"/>
          </p:cNvPicPr>
          <p:nvPr/>
        </p:nvPicPr>
        <p:blipFill rotWithShape="1">
          <a:blip r:embed="rId2"/>
          <a:srcRect l="56182" t="21375" r="28814" b="13558"/>
          <a:stretch/>
        </p:blipFill>
        <p:spPr>
          <a:xfrm>
            <a:off x="1354667" y="79375"/>
            <a:ext cx="1134534" cy="1907116"/>
          </a:xfrm>
          <a:prstGeom prst="rect">
            <a:avLst/>
          </a:prstGeom>
          <a:noFill/>
        </p:spPr>
      </p:pic>
      <p:pic>
        <p:nvPicPr>
          <p:cNvPr id="9" name="Picture 11" descr="Fig 2a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/>
          <a:srcRect t="10191"/>
          <a:stretch/>
        </p:blipFill>
        <p:spPr>
          <a:xfrm>
            <a:off x="152401" y="2861733"/>
            <a:ext cx="4673600" cy="2392361"/>
          </a:xfrm>
          <a:noFill/>
        </p:spPr>
      </p:pic>
      <p:pic>
        <p:nvPicPr>
          <p:cNvPr id="10" name="Picture 12" descr="Fig 2b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/>
          <a:srcRect t="9128"/>
          <a:stretch/>
        </p:blipFill>
        <p:spPr>
          <a:xfrm>
            <a:off x="4610100" y="2833423"/>
            <a:ext cx="4533900" cy="2420671"/>
          </a:xfrm>
          <a:noFill/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85057" y="2228716"/>
            <a:ext cx="280828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Imagination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5122651" y="2066925"/>
            <a:ext cx="2808287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Actual 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0875" y="6356350"/>
            <a:ext cx="388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Cesari</a:t>
            </a:r>
            <a:r>
              <a:rPr lang="en-US" sz="1600" i="1" dirty="0" smtClean="0"/>
              <a:t> et al. </a:t>
            </a:r>
            <a:r>
              <a:rPr lang="en-US" sz="1600" i="1" dirty="0" err="1" smtClean="0"/>
              <a:t>Neuropsychologia</a:t>
            </a:r>
            <a:r>
              <a:rPr lang="en-US" sz="1600" i="1" dirty="0" smtClean="0"/>
              <a:t> 2011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91691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78206" y="260350"/>
            <a:ext cx="3908594" cy="1139825"/>
          </a:xfrm>
        </p:spPr>
        <p:txBody>
          <a:bodyPr/>
          <a:lstStyle/>
          <a:p>
            <a:r>
              <a:rPr lang="en-US" dirty="0" smtClean="0"/>
              <a:t>Large Spheres</a:t>
            </a:r>
            <a:endParaRPr lang="en-US" dirty="0"/>
          </a:p>
        </p:txBody>
      </p:sp>
      <p:pic>
        <p:nvPicPr>
          <p:cNvPr id="7" name="Picture 16" descr="Fig 3a"/>
          <p:cNvPicPr>
            <a:picLocks noChangeAspect="1" noChangeArrowheads="1"/>
          </p:cNvPicPr>
          <p:nvPr/>
        </p:nvPicPr>
        <p:blipFill rotWithShape="1">
          <a:blip r:embed="rId2"/>
          <a:srcRect t="9165"/>
          <a:stretch/>
        </p:blipFill>
        <p:spPr bwMode="auto">
          <a:xfrm>
            <a:off x="252062" y="2980267"/>
            <a:ext cx="4526144" cy="23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Fig 3b"/>
          <p:cNvPicPr>
            <a:picLocks noChangeAspect="1" noChangeArrowheads="1"/>
          </p:cNvPicPr>
          <p:nvPr/>
        </p:nvPicPr>
        <p:blipFill rotWithShape="1">
          <a:blip r:embed="rId3"/>
          <a:srcRect t="9165"/>
          <a:stretch/>
        </p:blipFill>
        <p:spPr bwMode="auto">
          <a:xfrm>
            <a:off x="4659673" y="2980267"/>
            <a:ext cx="4271374" cy="23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SC0234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/>
          <a:srcRect r="71587" b="12981"/>
          <a:stretch/>
        </p:blipFill>
        <p:spPr>
          <a:xfrm>
            <a:off x="615693" y="63102"/>
            <a:ext cx="1784786" cy="2232423"/>
          </a:xfrm>
          <a:noFill/>
        </p:spPr>
      </p:pic>
      <p:pic>
        <p:nvPicPr>
          <p:cNvPr id="10" name="Picture 7" descr="DSC02344"/>
          <p:cNvPicPr>
            <a:picLocks noChangeAspect="1" noChangeArrowheads="1"/>
          </p:cNvPicPr>
          <p:nvPr/>
        </p:nvPicPr>
        <p:blipFill rotWithShape="1">
          <a:blip r:embed="rId4"/>
          <a:srcRect l="70292" b="12981"/>
          <a:stretch/>
        </p:blipFill>
        <p:spPr>
          <a:xfrm>
            <a:off x="2400480" y="63102"/>
            <a:ext cx="1793928" cy="2232423"/>
          </a:xfrm>
          <a:prstGeom prst="rect">
            <a:avLst/>
          </a:prstGeom>
          <a:noFill/>
        </p:spPr>
      </p:pic>
      <p:pic>
        <p:nvPicPr>
          <p:cNvPr id="11" name="Picture 10" descr="ad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361" y="5288296"/>
            <a:ext cx="1418703" cy="141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fd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57791" y="5439297"/>
            <a:ext cx="1073620" cy="12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55713" y="2397260"/>
            <a:ext cx="280828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Imagination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064930" y="2364288"/>
            <a:ext cx="2808287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Actual Action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3282" y="6519446"/>
            <a:ext cx="388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Cesari</a:t>
            </a:r>
            <a:r>
              <a:rPr lang="en-US" sz="1600" i="1" dirty="0" smtClean="0"/>
              <a:t> et al. </a:t>
            </a:r>
            <a:r>
              <a:rPr lang="en-US" sz="1600" i="1" dirty="0" err="1" smtClean="0"/>
              <a:t>Neuropsychologia</a:t>
            </a:r>
            <a:r>
              <a:rPr lang="en-US" sz="1600" i="1" dirty="0" smtClean="0"/>
              <a:t> 2011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4822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Imitation</a:t>
            </a:r>
            <a:endParaRPr lang="en-US" dirty="0"/>
          </a:p>
        </p:txBody>
      </p:sp>
      <p:pic>
        <p:nvPicPr>
          <p:cNvPr id="4" name="Content Placeholder 3" descr="Melzof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2" b="698"/>
          <a:stretch/>
        </p:blipFill>
        <p:spPr>
          <a:xfrm>
            <a:off x="308204" y="1417638"/>
            <a:ext cx="5111029" cy="3738562"/>
          </a:xfrm>
        </p:spPr>
      </p:pic>
      <p:sp>
        <p:nvSpPr>
          <p:cNvPr id="5" name="TextBox 4"/>
          <p:cNvSpPr txBox="1"/>
          <p:nvPr/>
        </p:nvSpPr>
        <p:spPr>
          <a:xfrm>
            <a:off x="615222" y="6343456"/>
            <a:ext cx="452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Meltzoff</a:t>
            </a:r>
            <a:r>
              <a:rPr lang="en-US" sz="2400" dirty="0" smtClean="0"/>
              <a:t> &amp; Moore, Science 1977 </a:t>
            </a:r>
            <a:endParaRPr lang="en-US" sz="2400" dirty="0"/>
          </a:p>
        </p:txBody>
      </p:sp>
      <p:pic>
        <p:nvPicPr>
          <p:cNvPr id="6" name="Picture 5" descr="meltzoff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3515783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2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682" y="301625"/>
            <a:ext cx="6251575" cy="841375"/>
          </a:xfrm>
        </p:spPr>
        <p:txBody>
          <a:bodyPr/>
          <a:lstStyle/>
          <a:p>
            <a:r>
              <a:rPr lang="en-GB" dirty="0" smtClean="0"/>
              <a:t>the density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C977C-2884-BE4D-A44D-515EB89D9B0C}" type="slidenum">
              <a:rPr lang="it-IT"/>
              <a:pPr>
                <a:defRPr/>
              </a:pPr>
              <a:t>20</a:t>
            </a:fld>
            <a:endParaRPr lang="it-IT"/>
          </a:p>
        </p:txBody>
      </p:sp>
      <p:pic>
        <p:nvPicPr>
          <p:cNvPr id="55300" name="Picture 7" descr="Fig 4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-50752" b="-50752"/>
          <a:stretch>
            <a:fillRect/>
          </a:stretch>
        </p:blipFill>
        <p:spPr>
          <a:xfrm>
            <a:off x="301625" y="1371600"/>
            <a:ext cx="4038600" cy="4681538"/>
          </a:xfrm>
          <a:noFill/>
        </p:spPr>
      </p:pic>
      <p:pic>
        <p:nvPicPr>
          <p:cNvPr id="55301" name="Picture 8" descr="Fig 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-46780" b="-46780"/>
          <a:stretch>
            <a:fillRect/>
          </a:stretch>
        </p:blipFill>
        <p:spPr>
          <a:xfrm>
            <a:off x="4800600" y="1371600"/>
            <a:ext cx="4038600" cy="4681538"/>
          </a:xfr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89013" y="1484313"/>
            <a:ext cx="2808287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Imagination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318125" y="1484313"/>
            <a:ext cx="280828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Actual Action</a:t>
            </a:r>
          </a:p>
        </p:txBody>
      </p:sp>
    </p:spTree>
    <p:extLst>
      <p:ext uri="{BB962C8B-B14F-4D97-AF65-F5344CB8AC3E}">
        <p14:creationId xmlns:p14="http://schemas.microsoft.com/office/powerpoint/2010/main" val="348253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5838"/>
            <a:ext cx="6219825" cy="841375"/>
          </a:xfrm>
        </p:spPr>
        <p:txBody>
          <a:bodyPr/>
          <a:lstStyle/>
          <a:p>
            <a:r>
              <a:rPr lang="en-GB" dirty="0" smtClean="0"/>
              <a:t>density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6B060-9C97-4A4B-B63E-FCDD36013B7A}" type="slidenum">
              <a:rPr lang="it-IT"/>
              <a:pPr>
                <a:defRPr/>
              </a:pPr>
              <a:t>21</a:t>
            </a:fld>
            <a:endParaRPr lang="it-IT"/>
          </a:p>
        </p:txBody>
      </p:sp>
      <p:pic>
        <p:nvPicPr>
          <p:cNvPr id="57348" name="Picture 7" descr="Fig 5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-50284" b="-50284"/>
          <a:stretch>
            <a:fillRect/>
          </a:stretch>
        </p:blipFill>
        <p:spPr>
          <a:xfrm>
            <a:off x="301625" y="1371600"/>
            <a:ext cx="4038600" cy="4681538"/>
          </a:xfrm>
          <a:noFill/>
        </p:spPr>
      </p:pic>
      <p:pic>
        <p:nvPicPr>
          <p:cNvPr id="57349" name="Picture 8" descr="Fig 5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-46780" b="-46780"/>
          <a:stretch>
            <a:fillRect/>
          </a:stretch>
        </p:blipFill>
        <p:spPr>
          <a:xfrm>
            <a:off x="4800600" y="1371600"/>
            <a:ext cx="4038600" cy="4681538"/>
          </a:xfrm>
          <a:noFill/>
        </p:spPr>
      </p:pic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992188" y="1458913"/>
            <a:ext cx="2808287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Imagination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318125" y="1484313"/>
            <a:ext cx="280828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Actual 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0875" y="6356350"/>
            <a:ext cx="388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Cesari</a:t>
            </a:r>
            <a:r>
              <a:rPr lang="en-US" sz="1600" i="1" dirty="0" smtClean="0"/>
              <a:t> et al. </a:t>
            </a:r>
            <a:r>
              <a:rPr lang="en-US" sz="1600" i="1" dirty="0" err="1" smtClean="0"/>
              <a:t>Neuropsychologia</a:t>
            </a:r>
            <a:r>
              <a:rPr lang="en-US" sz="1600" i="1" dirty="0" smtClean="0"/>
              <a:t> 2011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10741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Movement direction and amplitude</a:t>
            </a:r>
            <a:endParaRPr lang="en-US" dirty="0"/>
          </a:p>
        </p:txBody>
      </p:sp>
      <p:pic>
        <p:nvPicPr>
          <p:cNvPr id="5" name="Picture 4" descr="handcl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2689"/>
            <a:ext cx="2925752" cy="213591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23"/>
          <a:stretch/>
        </p:blipFill>
        <p:spPr>
          <a:xfrm>
            <a:off x="5465233" y="1902689"/>
            <a:ext cx="2899807" cy="2466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2300" y="6261100"/>
            <a:ext cx="344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Pizzolato</a:t>
            </a:r>
            <a:r>
              <a:rPr lang="en-US" sz="1600" i="1" dirty="0" smtClean="0"/>
              <a:t> et al. Neuroscience 2012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54842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AC2A8-1D24-E048-AE4C-5B616D67AB17}" type="slidenum">
              <a:rPr lang="it-IT"/>
              <a:pPr>
                <a:defRPr/>
              </a:pPr>
              <a:t>23</a:t>
            </a:fld>
            <a:endParaRPr lang="it-IT"/>
          </a:p>
        </p:txBody>
      </p:sp>
      <p:pic>
        <p:nvPicPr>
          <p:cNvPr id="25607" name="Picture 6" descr="Or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669" y="988580"/>
            <a:ext cx="920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7" descr="O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3762" y="988580"/>
            <a:ext cx="92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8" descr="Or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3762" y="2970213"/>
            <a:ext cx="87630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9" descr="Ore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938" y="3032705"/>
            <a:ext cx="87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700088" y="427182"/>
            <a:ext cx="2665412" cy="3968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Small Amplitude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700088" y="2400012"/>
            <a:ext cx="2665412" cy="3968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Large Amplitude</a:t>
            </a:r>
          </a:p>
        </p:txBody>
      </p:sp>
      <p:pic>
        <p:nvPicPr>
          <p:cNvPr id="25613" name="Picture 12" descr="Or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3963" y="4461455"/>
            <a:ext cx="920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3" descr="O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174894"/>
            <a:ext cx="9223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4" descr="Or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6824" y="1174894"/>
            <a:ext cx="8763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5" descr="Ore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5537" y="4400550"/>
            <a:ext cx="87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6291912" y="335685"/>
            <a:ext cx="2081212" cy="7016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Clockwise Direction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6303963" y="3032415"/>
            <a:ext cx="2081213" cy="10064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Counter Clockwise Direction</a:t>
            </a:r>
          </a:p>
        </p:txBody>
      </p:sp>
      <p:pic>
        <p:nvPicPr>
          <p:cNvPr id="15" name="Picture 14" descr="image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23"/>
          <a:stretch/>
        </p:blipFill>
        <p:spPr>
          <a:xfrm>
            <a:off x="3086100" y="1934439"/>
            <a:ext cx="2899807" cy="24661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02300" y="6261100"/>
            <a:ext cx="344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Pizzolato</a:t>
            </a:r>
            <a:r>
              <a:rPr lang="en-US" sz="1600" i="1" dirty="0" smtClean="0"/>
              <a:t> et al. Neuroscience 2012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5822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/>
      <p:bldP spid="103435" grpId="0"/>
      <p:bldP spid="103440" grpId="0"/>
      <p:bldP spid="1034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7" descr="TM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/>
          <a:srcRect t="3158"/>
          <a:stretch/>
        </p:blipFill>
        <p:spPr>
          <a:xfrm>
            <a:off x="441325" y="485244"/>
            <a:ext cx="3573463" cy="5225523"/>
          </a:xfrm>
          <a:noFill/>
        </p:spPr>
      </p:pic>
      <p:pic>
        <p:nvPicPr>
          <p:cNvPr id="26630" name="Picture 8" descr="EM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/>
          <a:srcRect l="-15456" t="4686" r="-15456"/>
          <a:stretch/>
        </p:blipFill>
        <p:spPr>
          <a:xfrm>
            <a:off x="4800600" y="692150"/>
            <a:ext cx="4578770" cy="5058331"/>
          </a:xfrm>
          <a:noFill/>
        </p:spPr>
      </p:pic>
      <p:pic>
        <p:nvPicPr>
          <p:cNvPr id="43015" name="Picture 9" descr="fd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4963" y="4621213"/>
            <a:ext cx="820737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0" descr="ad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3038475"/>
            <a:ext cx="8858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1" descr="fd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14788" y="1525588"/>
            <a:ext cx="10842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6" descr="O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30413" y="5612342"/>
            <a:ext cx="3460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7" descr="Or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7996" y="5635625"/>
            <a:ext cx="3460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8" descr="Ore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36927" y="5559425"/>
            <a:ext cx="3508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9" descr="Ore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87765" y="5621893"/>
            <a:ext cx="3524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6" descr="O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34557" y="5629275"/>
            <a:ext cx="3460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7" descr="Or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90775" y="5635625"/>
            <a:ext cx="3460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4" name="Picture 8" descr="Ore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04307" y="5581677"/>
            <a:ext cx="3508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Picture 9" descr="Ore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55145" y="5612342"/>
            <a:ext cx="3524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O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91287" y="5669492"/>
            <a:ext cx="3460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Or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45125" y="5651822"/>
            <a:ext cx="439737" cy="45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Ore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13424" y="5641473"/>
            <a:ext cx="3508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Ore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64261" y="5635625"/>
            <a:ext cx="3524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Ore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26413" y="5669492"/>
            <a:ext cx="334846" cy="34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Or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38445" y="5651822"/>
            <a:ext cx="3460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Ore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3151" y="5599668"/>
            <a:ext cx="3508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Ore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73988" y="5612342"/>
            <a:ext cx="3524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851165" y="692150"/>
            <a:ext cx="712523" cy="55467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buFont typeface="Wingdings" pitchFamily="-106" charset="2"/>
              <a:buChar char="l"/>
              <a:defRPr/>
            </a:pPr>
            <a:endParaRPr lang="en-US">
              <a:latin typeface="Tahoma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3156745" y="698500"/>
            <a:ext cx="725487" cy="55943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buFont typeface="Wingdings" pitchFamily="-106" charset="2"/>
              <a:buChar char="l"/>
              <a:defRPr/>
            </a:pPr>
            <a:endParaRPr lang="en-US">
              <a:latin typeface="Tahoma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972344" y="176213"/>
            <a:ext cx="280828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Imagination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5318125" y="176213"/>
            <a:ext cx="280828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Actual Action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4356100" y="1412875"/>
            <a:ext cx="100806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FDI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4140200" y="3835400"/>
            <a:ext cx="100806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ADM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948113" y="5635625"/>
            <a:ext cx="1008062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rPr>
              <a:t>FLD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113" y="6488668"/>
            <a:ext cx="378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Pizzolato</a:t>
            </a:r>
            <a:r>
              <a:rPr lang="en-US" dirty="0" smtClean="0"/>
              <a:t> et al. Neuroscience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0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5" grpId="0" animBg="1"/>
      <p:bldP spid="26657" grpId="0" animBg="1"/>
      <p:bldP spid="266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9869" y="37571"/>
            <a:ext cx="3340631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Muscle specificity</a:t>
            </a:r>
            <a:endParaRPr lang="en-US" sz="3200" dirty="0"/>
          </a:p>
        </p:txBody>
      </p:sp>
      <p:pic>
        <p:nvPicPr>
          <p:cNvPr id="5" name="Picture 4" descr="impossibleMovemen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2455333" cy="6624009"/>
          </a:xfrm>
          <a:prstGeom prst="rect">
            <a:avLst/>
          </a:prstGeom>
        </p:spPr>
      </p:pic>
      <p:pic>
        <p:nvPicPr>
          <p:cNvPr id="7" name="Picture 6" descr="Copia di ad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5068" y="350838"/>
            <a:ext cx="1625601" cy="117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d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5068" y="1965621"/>
            <a:ext cx="1256770" cy="135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ip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24" y="4234365"/>
            <a:ext cx="1912938" cy="1682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7337" y="6392333"/>
            <a:ext cx="348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Romani et al., </a:t>
            </a:r>
            <a:r>
              <a:rPr lang="en-US" dirty="0" err="1" smtClean="0"/>
              <a:t>Neuroimage</a:t>
            </a:r>
            <a:r>
              <a:rPr lang="en-US" dirty="0"/>
              <a:t>,</a:t>
            </a:r>
            <a:r>
              <a:rPr lang="en-US" dirty="0" smtClean="0"/>
              <a:t> 2005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2666" y="1528357"/>
            <a:ext cx="194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FirstDorsalInterosseus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001437" y="3163224"/>
            <a:ext cx="185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AbducturDigitiMinimi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01437" y="6084556"/>
            <a:ext cx="190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ExtensorIndicisProprius</a:t>
            </a:r>
            <a:endParaRPr lang="en-US" sz="1400" dirty="0"/>
          </a:p>
        </p:txBody>
      </p:sp>
      <p:pic>
        <p:nvPicPr>
          <p:cNvPr id="11" name="Content Placeholder 3" descr="EMGMov Impo.jpg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r="162"/>
          <a:stretch>
            <a:fillRect/>
          </a:stretch>
        </p:blipFill>
        <p:spPr>
          <a:xfrm>
            <a:off x="5080000" y="2202032"/>
            <a:ext cx="4064000" cy="2099734"/>
          </a:xfrm>
        </p:spPr>
      </p:pic>
      <p:sp>
        <p:nvSpPr>
          <p:cNvPr id="12" name="Rectangle 11"/>
          <p:cNvSpPr/>
          <p:nvPr/>
        </p:nvSpPr>
        <p:spPr>
          <a:xfrm>
            <a:off x="5367337" y="6084556"/>
            <a:ext cx="305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Bufalari</a:t>
            </a:r>
            <a:r>
              <a:rPr lang="en-US" dirty="0"/>
              <a:t> et al. Biol. Psych. 2010</a:t>
            </a:r>
          </a:p>
        </p:txBody>
      </p:sp>
    </p:spTree>
    <p:extLst>
      <p:ext uri="{BB962C8B-B14F-4D97-AF65-F5344CB8AC3E}">
        <p14:creationId xmlns:p14="http://schemas.microsoft.com/office/powerpoint/2010/main" val="93818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6019800" cy="5699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800" dirty="0" smtClean="0">
                <a:ea typeface="+mj-ea"/>
                <a:cs typeface="+mj-cs"/>
              </a:rPr>
              <a:t>Results: the two hemispheres</a:t>
            </a:r>
            <a:endParaRPr lang="en-GB" sz="3800" dirty="0">
              <a:ea typeface="+mj-ea"/>
              <a:cs typeface="+mj-cs"/>
            </a:endParaRP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BEC02-E9E3-0C4C-953A-2DC386A3C7B5}" type="slidenum">
              <a:rPr lang="it-IT"/>
              <a:pPr>
                <a:defRPr/>
              </a:pPr>
              <a:t>26</a:t>
            </a:fld>
            <a:endParaRPr lang="it-IT"/>
          </a:p>
        </p:txBody>
      </p:sp>
      <p:pic>
        <p:nvPicPr>
          <p:cNvPr id="45061" name="Picture 11" descr="L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538" y="1458913"/>
            <a:ext cx="4819650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Ore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3975" y="5438775"/>
            <a:ext cx="682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Or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5438775"/>
            <a:ext cx="66516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Ore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5438775"/>
            <a:ext cx="6048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Ore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4188" y="5438775"/>
            <a:ext cx="6080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099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620000" cy="838200"/>
          </a:xfrm>
        </p:spPr>
        <p:txBody>
          <a:bodyPr/>
          <a:lstStyle/>
          <a:p>
            <a:pPr eaLnBrk="1" hangingPunct="1"/>
            <a:endParaRPr lang="it-IT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" name="Content Placeholder 2" descr="walker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26" r="-101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529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Inherent capacity to recognize </a:t>
            </a:r>
            <a:r>
              <a:rPr lang="en-US" sz="2800" dirty="0" smtClean="0"/>
              <a:t>other </a:t>
            </a:r>
            <a:r>
              <a:rPr lang="en-US" sz="2800" dirty="0"/>
              <a:t>people’s </a:t>
            </a:r>
            <a:r>
              <a:rPr lang="en-US" sz="2800" dirty="0" smtClean="0"/>
              <a:t>actions</a:t>
            </a:r>
            <a:endParaRPr lang="en-US" altLang="zh-CN" sz="2800" dirty="0">
              <a:ea typeface="SimSun" charset="-122"/>
              <a:cs typeface="SimSun" charset="-122"/>
            </a:endParaRPr>
          </a:p>
        </p:txBody>
      </p:sp>
      <p:pic>
        <p:nvPicPr>
          <p:cNvPr id="175116" name="Picture 12" descr="anticipazioneAtle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667000"/>
            <a:ext cx="24955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7" name="Picture 13" descr="pallacanest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057400"/>
            <a:ext cx="1693863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8" name="Picture 14" descr="anticipazioneBimb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828800"/>
            <a:ext cx="12477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914400" y="37338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Observing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3276600" y="54102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Performing</a:t>
            </a:r>
          </a:p>
        </p:txBody>
      </p:sp>
      <p:sp>
        <p:nvSpPr>
          <p:cNvPr id="175121" name="Text Box 17"/>
          <p:cNvSpPr txBox="1">
            <a:spLocks noChangeArrowheads="1"/>
          </p:cNvSpPr>
          <p:nvPr/>
        </p:nvSpPr>
        <p:spPr bwMode="auto">
          <a:xfrm>
            <a:off x="6248400" y="60960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Perfectioning</a:t>
            </a:r>
          </a:p>
        </p:txBody>
      </p:sp>
    </p:spTree>
    <p:extLst>
      <p:ext uri="{BB962C8B-B14F-4D97-AF65-F5344CB8AC3E}">
        <p14:creationId xmlns:p14="http://schemas.microsoft.com/office/powerpoint/2010/main" val="3459103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  <p:bldP spid="175119" grpId="0"/>
      <p:bldP spid="175120" grpId="0"/>
      <p:bldP spid="1751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533400" y="1143000"/>
            <a:ext cx="7162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These motor ideas may provide the neurobiological basis for space representation and understanding of actions made by others</a:t>
            </a: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457200" y="3276600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It may be hypothesized that motor knowledge can be used to anticipate a sequence of actions when perceiving human motion. We may use predictive mechanisms which require pre-selection of relevant sensory information -- like athletes do!</a:t>
            </a:r>
          </a:p>
        </p:txBody>
      </p:sp>
    </p:spTree>
    <p:extLst>
      <p:ext uri="{BB962C8B-B14F-4D97-AF65-F5344CB8AC3E}">
        <p14:creationId xmlns:p14="http://schemas.microsoft.com/office/powerpoint/2010/main" val="121474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/>
      <p:bldP spid="175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05300" cy="1884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Rizzolatti</a:t>
            </a:r>
            <a:r>
              <a:rPr lang="en-US" dirty="0" smtClean="0"/>
              <a:t> and the Parma’s group:</a:t>
            </a:r>
            <a:br>
              <a:rPr lang="en-US" dirty="0" smtClean="0"/>
            </a:br>
            <a:r>
              <a:rPr lang="en-US" dirty="0" smtClean="0"/>
              <a:t>The mirror system</a:t>
            </a:r>
            <a:endParaRPr lang="en-US" dirty="0"/>
          </a:p>
        </p:txBody>
      </p:sp>
      <p:pic>
        <p:nvPicPr>
          <p:cNvPr id="6" name="Picture 5" descr="monkeys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05" y="274638"/>
            <a:ext cx="3783830" cy="6117167"/>
          </a:xfrm>
          <a:prstGeom prst="rect">
            <a:avLst/>
          </a:prstGeom>
        </p:spPr>
      </p:pic>
      <p:pic>
        <p:nvPicPr>
          <p:cNvPr id="8" name="Content Placeholder 7" descr="mirror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71" t="-12347" r="-10106" b="12347"/>
          <a:stretch/>
        </p:blipFill>
        <p:spPr>
          <a:xfrm>
            <a:off x="-1220048" y="1600200"/>
            <a:ext cx="5982548" cy="4525963"/>
          </a:xfrm>
        </p:spPr>
      </p:pic>
    </p:spTree>
    <p:extLst>
      <p:ext uri="{BB962C8B-B14F-4D97-AF65-F5344CB8AC3E}">
        <p14:creationId xmlns:p14="http://schemas.microsoft.com/office/powerpoint/2010/main" val="141809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762000" y="5029200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 err="1">
                <a:solidFill>
                  <a:srgbClr val="FF0000"/>
                </a:solidFill>
              </a:rPr>
              <a:t>We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asked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whether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there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is</a:t>
            </a:r>
            <a:r>
              <a:rPr lang="it-IT" sz="2400" b="1" dirty="0">
                <a:solidFill>
                  <a:srgbClr val="FF0000"/>
                </a:solidFill>
              </a:rPr>
              <a:t> a </a:t>
            </a:r>
            <a:r>
              <a:rPr lang="it-IT" sz="2400" b="1" dirty="0" err="1">
                <a:solidFill>
                  <a:srgbClr val="FF0000"/>
                </a:solidFill>
              </a:rPr>
              <a:t>correlation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between</a:t>
            </a:r>
            <a:r>
              <a:rPr lang="it-IT" sz="2400" b="1" dirty="0">
                <a:solidFill>
                  <a:srgbClr val="FF0000"/>
                </a:solidFill>
              </a:rPr>
              <a:t> the </a:t>
            </a:r>
            <a:r>
              <a:rPr lang="it-IT" sz="2400" b="1" dirty="0" err="1">
                <a:solidFill>
                  <a:srgbClr val="FF0000"/>
                </a:solidFill>
              </a:rPr>
              <a:t>ability</a:t>
            </a:r>
            <a:r>
              <a:rPr lang="it-IT" sz="2400" b="1" dirty="0">
                <a:solidFill>
                  <a:srgbClr val="FF0000"/>
                </a:solidFill>
              </a:rPr>
              <a:t> to </a:t>
            </a:r>
            <a:r>
              <a:rPr lang="it-IT" sz="2400" b="1" dirty="0" err="1">
                <a:solidFill>
                  <a:srgbClr val="FF0000"/>
                </a:solidFill>
              </a:rPr>
              <a:t>perform</a:t>
            </a:r>
            <a:r>
              <a:rPr lang="it-IT" sz="2400" b="1" dirty="0">
                <a:solidFill>
                  <a:srgbClr val="FF0000"/>
                </a:solidFill>
              </a:rPr>
              <a:t> and to </a:t>
            </a:r>
            <a:r>
              <a:rPr lang="it-IT" sz="2400" b="1" dirty="0" err="1">
                <a:solidFill>
                  <a:srgbClr val="FF0000"/>
                </a:solidFill>
              </a:rPr>
              <a:t>recognize</a:t>
            </a:r>
            <a:r>
              <a:rPr lang="it-IT" sz="2400" b="1" dirty="0">
                <a:solidFill>
                  <a:srgbClr val="FF0000"/>
                </a:solidFill>
              </a:rPr>
              <a:t> an </a:t>
            </a:r>
            <a:r>
              <a:rPr lang="it-IT" sz="2400" b="1" dirty="0" err="1" smtClean="0">
                <a:solidFill>
                  <a:srgbClr val="FF0000"/>
                </a:solidFill>
              </a:rPr>
              <a:t>action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62468" name="Text Box 13"/>
          <p:cNvSpPr txBox="1">
            <a:spLocks noChangeArrowheads="1"/>
          </p:cNvSpPr>
          <p:nvPr/>
        </p:nvSpPr>
        <p:spPr bwMode="auto">
          <a:xfrm>
            <a:off x="660400" y="1083330"/>
            <a:ext cx="739140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Combining the two areas of </a:t>
            </a:r>
            <a:r>
              <a:rPr lang="en-US" sz="2800" dirty="0" smtClean="0"/>
              <a:t>research</a:t>
            </a:r>
            <a:r>
              <a:rPr lang="en-US" dirty="0" smtClean="0"/>
              <a:t>: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Bridging the gap  between psychological research on </a:t>
            </a:r>
            <a:r>
              <a:rPr lang="en-US" dirty="0" err="1" smtClean="0"/>
              <a:t>experties</a:t>
            </a:r>
            <a:r>
              <a:rPr lang="en-US" dirty="0" smtClean="0"/>
              <a:t> and </a:t>
            </a:r>
            <a:r>
              <a:rPr lang="en-US" dirty="0" err="1" smtClean="0"/>
              <a:t>neuroscintific</a:t>
            </a:r>
            <a:r>
              <a:rPr lang="en-US" dirty="0" smtClean="0"/>
              <a:t> models of the basic mechanism that support sporting success</a:t>
            </a: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3923" y="2362200"/>
            <a:ext cx="8888477" cy="2084388"/>
            <a:chOff x="528" y="1488"/>
            <a:chExt cx="5168" cy="1313"/>
          </a:xfrm>
        </p:grpSpPr>
        <p:sp>
          <p:nvSpPr>
            <p:cNvPr id="62470" name="Text Box 7"/>
            <p:cNvSpPr txBox="1">
              <a:spLocks noChangeArrowheads="1"/>
            </p:cNvSpPr>
            <p:nvPr/>
          </p:nvSpPr>
          <p:spPr bwMode="auto">
            <a:xfrm>
              <a:off x="528" y="1493"/>
              <a:ext cx="1474" cy="3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 dirty="0" err="1"/>
                <a:t>Observer</a:t>
              </a:r>
              <a:endParaRPr lang="it-IT" sz="2400" dirty="0"/>
            </a:p>
          </p:txBody>
        </p:sp>
        <p:sp>
          <p:nvSpPr>
            <p:cNvPr id="62471" name="Text Box 8"/>
            <p:cNvSpPr txBox="1">
              <a:spLocks noChangeArrowheads="1"/>
            </p:cNvSpPr>
            <p:nvPr/>
          </p:nvSpPr>
          <p:spPr bwMode="auto">
            <a:xfrm>
              <a:off x="528" y="1976"/>
              <a:ext cx="1474" cy="3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 dirty="0"/>
                <a:t>Action </a:t>
              </a:r>
              <a:r>
                <a:rPr lang="it-IT" sz="2400" dirty="0" err="1"/>
                <a:t>Observed</a:t>
              </a:r>
              <a:endParaRPr lang="it-IT" sz="2400" dirty="0"/>
            </a:p>
          </p:txBody>
        </p:sp>
        <p:sp>
          <p:nvSpPr>
            <p:cNvPr id="62472" name="Line 9"/>
            <p:cNvSpPr>
              <a:spLocks noChangeShapeType="1"/>
            </p:cNvSpPr>
            <p:nvPr/>
          </p:nvSpPr>
          <p:spPr bwMode="auto">
            <a:xfrm>
              <a:off x="1824" y="1680"/>
              <a:ext cx="4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3" name="Text Box 10"/>
            <p:cNvSpPr txBox="1">
              <a:spLocks noChangeArrowheads="1"/>
            </p:cNvSpPr>
            <p:nvPr/>
          </p:nvSpPr>
          <p:spPr bwMode="auto">
            <a:xfrm>
              <a:off x="2521" y="1488"/>
              <a:ext cx="31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/>
                <a:t>A</a:t>
              </a:r>
              <a:r>
                <a:rPr lang="en-GB" sz="2400" dirty="0" smtClean="0"/>
                <a:t>thletes vs sport-journalist/non-athlets</a:t>
              </a:r>
              <a:endParaRPr lang="en-GB" sz="2400" dirty="0"/>
            </a:p>
          </p:txBody>
        </p:sp>
        <p:sp>
          <p:nvSpPr>
            <p:cNvPr id="62474" name="Text Box 11"/>
            <p:cNvSpPr txBox="1">
              <a:spLocks noChangeArrowheads="1"/>
            </p:cNvSpPr>
            <p:nvPr/>
          </p:nvSpPr>
          <p:spPr bwMode="auto">
            <a:xfrm>
              <a:off x="2928" y="1968"/>
              <a:ext cx="27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/>
                <a:t>S</a:t>
              </a:r>
              <a:r>
                <a:rPr lang="en-GB" sz="2400" dirty="0" err="1" smtClean="0"/>
                <a:t>pecific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vs</a:t>
              </a:r>
              <a:r>
                <a:rPr lang="en-GB" sz="2400" dirty="0" smtClean="0"/>
                <a:t> non-specific Sport action  </a:t>
              </a:r>
              <a:endParaRPr lang="en-GB" sz="2400" dirty="0"/>
            </a:p>
          </p:txBody>
        </p:sp>
        <p:sp>
          <p:nvSpPr>
            <p:cNvPr id="62475" name="Line 14"/>
            <p:cNvSpPr>
              <a:spLocks noChangeShapeType="1"/>
            </p:cNvSpPr>
            <p:nvPr/>
          </p:nvSpPr>
          <p:spPr bwMode="auto">
            <a:xfrm>
              <a:off x="2064" y="2160"/>
              <a:ext cx="45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6" name="Text Box 15"/>
            <p:cNvSpPr txBox="1">
              <a:spLocks noChangeArrowheads="1"/>
            </p:cNvSpPr>
            <p:nvPr/>
          </p:nvSpPr>
          <p:spPr bwMode="auto">
            <a:xfrm>
              <a:off x="528" y="2461"/>
              <a:ext cx="1474" cy="3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/>
                <a:t>Measures</a:t>
              </a:r>
            </a:p>
          </p:txBody>
        </p:sp>
        <p:sp>
          <p:nvSpPr>
            <p:cNvPr id="62477" name="Line 16"/>
            <p:cNvSpPr>
              <a:spLocks noChangeShapeType="1"/>
            </p:cNvSpPr>
            <p:nvPr/>
          </p:nvSpPr>
          <p:spPr bwMode="auto">
            <a:xfrm>
              <a:off x="2064" y="2640"/>
              <a:ext cx="45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Text Box 18"/>
            <p:cNvSpPr txBox="1">
              <a:spLocks noChangeArrowheads="1"/>
            </p:cNvSpPr>
            <p:nvPr/>
          </p:nvSpPr>
          <p:spPr bwMode="auto">
            <a:xfrm>
              <a:off x="3248" y="2448"/>
              <a:ext cx="24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dirty="0" err="1"/>
                <a:t>Psychophysics</a:t>
              </a:r>
              <a:r>
                <a:rPr lang="it-IT" sz="2400" dirty="0"/>
                <a:t>/TMS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81138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4-02-03 18.53.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"/>
          <a:stretch/>
        </p:blipFill>
        <p:spPr>
          <a:xfrm>
            <a:off x="1092200" y="865970"/>
            <a:ext cx="7208424" cy="528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6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358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5334000" y="5943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6805" name="CasellaDiTesto 4"/>
          <p:cNvSpPr txBox="1">
            <a:spLocks noChangeArrowheads="1"/>
          </p:cNvSpPr>
          <p:nvPr/>
        </p:nvSpPr>
        <p:spPr bwMode="auto">
          <a:xfrm>
            <a:off x="4495800" y="60960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800" dirty="0" err="1" smtClean="0">
                <a:solidFill>
                  <a:srgbClr val="000090"/>
                </a:solidFill>
              </a:rPr>
              <a:t>Players</a:t>
            </a:r>
            <a:endParaRPr lang="it-IT" sz="2800" dirty="0">
              <a:solidFill>
                <a:srgbClr val="000090"/>
              </a:solidFill>
            </a:endParaRPr>
          </a:p>
        </p:txBody>
      </p:sp>
      <p:sp>
        <p:nvSpPr>
          <p:cNvPr id="76806" name="CasellaDiTesto 5"/>
          <p:cNvSpPr txBox="1">
            <a:spLocks noChangeArrowheads="1"/>
          </p:cNvSpPr>
          <p:nvPr/>
        </p:nvSpPr>
        <p:spPr bwMode="auto">
          <a:xfrm>
            <a:off x="4495800" y="25146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800" dirty="0" err="1" smtClean="0">
                <a:solidFill>
                  <a:srgbClr val="000090"/>
                </a:solidFill>
              </a:rPr>
              <a:t>Journalists</a:t>
            </a:r>
            <a:endParaRPr lang="it-IT" sz="2800" dirty="0">
              <a:solidFill>
                <a:srgbClr val="000090"/>
              </a:solidFill>
            </a:endParaRPr>
          </a:p>
        </p:txBody>
      </p:sp>
      <p:sp>
        <p:nvSpPr>
          <p:cNvPr id="76807" name="CasellaDiTesto 6"/>
          <p:cNvSpPr txBox="1">
            <a:spLocks noChangeArrowheads="1"/>
          </p:cNvSpPr>
          <p:nvPr/>
        </p:nvSpPr>
        <p:spPr bwMode="auto">
          <a:xfrm>
            <a:off x="4267200" y="4202289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800" dirty="0" smtClean="0">
                <a:solidFill>
                  <a:srgbClr val="000090"/>
                </a:solidFill>
              </a:rPr>
              <a:t>Non-</a:t>
            </a:r>
            <a:r>
              <a:rPr lang="it-IT" sz="2800" dirty="0" err="1" smtClean="0">
                <a:solidFill>
                  <a:srgbClr val="000090"/>
                </a:solidFill>
              </a:rPr>
              <a:t>Players</a:t>
            </a:r>
            <a:endParaRPr lang="it-IT" sz="2800" dirty="0">
              <a:solidFill>
                <a:srgbClr val="000090"/>
              </a:solidFill>
            </a:endParaRPr>
          </a:p>
        </p:txBody>
      </p:sp>
      <p:sp>
        <p:nvSpPr>
          <p:cNvPr id="8" name="Freccia su 7"/>
          <p:cNvSpPr/>
          <p:nvPr/>
        </p:nvSpPr>
        <p:spPr>
          <a:xfrm>
            <a:off x="1371600" y="990600"/>
            <a:ext cx="46038" cy="304800"/>
          </a:xfrm>
          <a:prstGeom prst="upArrow">
            <a:avLst/>
          </a:prstGeom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Freccia su 8"/>
          <p:cNvSpPr/>
          <p:nvPr/>
        </p:nvSpPr>
        <p:spPr>
          <a:xfrm>
            <a:off x="2590800" y="2667000"/>
            <a:ext cx="46038" cy="304800"/>
          </a:xfrm>
          <a:prstGeom prst="upArrow">
            <a:avLst/>
          </a:prstGeom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Freccia su 9"/>
          <p:cNvSpPr/>
          <p:nvPr/>
        </p:nvSpPr>
        <p:spPr>
          <a:xfrm>
            <a:off x="2590800" y="4419600"/>
            <a:ext cx="46038" cy="304800"/>
          </a:xfrm>
          <a:prstGeom prst="upArrow">
            <a:avLst/>
          </a:prstGeom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3" name="Straight Arrow Connector 2"/>
          <p:cNvCxnSpPr>
            <a:stCxn id="8" idx="0"/>
          </p:cNvCxnSpPr>
          <p:nvPr/>
        </p:nvCxnSpPr>
        <p:spPr>
          <a:xfrm flipH="1">
            <a:off x="1371600" y="990600"/>
            <a:ext cx="23019" cy="426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636838" y="2514600"/>
            <a:ext cx="0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78400" y="6090334"/>
            <a:ext cx="416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Aglioti</a:t>
            </a:r>
            <a:r>
              <a:rPr lang="en-US" sz="1400" i="1" dirty="0" smtClean="0"/>
              <a:t> et al. Nature Neuroscience 2008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415658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  <p:bldP spid="76806" grpId="0"/>
      <p:bldP spid="7680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/>
          <p:cNvPicPr>
            <a:picLocks noChangeAspect="1" noChangeArrowheads="1"/>
          </p:cNvPicPr>
          <p:nvPr/>
        </p:nvPicPr>
        <p:blipFill>
          <a:blip r:embed="rId2"/>
          <a:srcRect r="53688"/>
          <a:stretch>
            <a:fillRect/>
          </a:stretch>
        </p:blipFill>
        <p:spPr bwMode="auto">
          <a:xfrm>
            <a:off x="3810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4495800" y="60960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800" dirty="0" err="1" smtClean="0">
                <a:solidFill>
                  <a:srgbClr val="000090"/>
                </a:solidFill>
              </a:rPr>
              <a:t>Players</a:t>
            </a:r>
            <a:endParaRPr lang="it-IT" sz="2800" dirty="0">
              <a:solidFill>
                <a:srgbClr val="000090"/>
              </a:solidFill>
            </a:endParaRPr>
          </a:p>
        </p:txBody>
      </p:sp>
      <p:sp>
        <p:nvSpPr>
          <p:cNvPr id="7" name="CasellaDiTesto 5"/>
          <p:cNvSpPr txBox="1">
            <a:spLocks noChangeArrowheads="1"/>
          </p:cNvSpPr>
          <p:nvPr/>
        </p:nvSpPr>
        <p:spPr bwMode="auto">
          <a:xfrm>
            <a:off x="4419600" y="3038475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800" dirty="0" err="1" smtClean="0">
                <a:solidFill>
                  <a:srgbClr val="000090"/>
                </a:solidFill>
              </a:rPr>
              <a:t>Journalists</a:t>
            </a:r>
            <a:endParaRPr lang="it-IT" sz="2800" dirty="0">
              <a:solidFill>
                <a:srgbClr val="000090"/>
              </a:solidFill>
            </a:endParaRPr>
          </a:p>
        </p:txBody>
      </p:sp>
      <p:sp>
        <p:nvSpPr>
          <p:cNvPr id="8" name="CasellaDiTesto 6"/>
          <p:cNvSpPr txBox="1">
            <a:spLocks noChangeArrowheads="1"/>
          </p:cNvSpPr>
          <p:nvPr/>
        </p:nvSpPr>
        <p:spPr bwMode="auto">
          <a:xfrm>
            <a:off x="4038600" y="5167489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800" dirty="0" smtClean="0">
                <a:solidFill>
                  <a:srgbClr val="000090"/>
                </a:solidFill>
              </a:rPr>
              <a:t>Non-</a:t>
            </a:r>
            <a:r>
              <a:rPr lang="it-IT" sz="2800" dirty="0" err="1" smtClean="0">
                <a:solidFill>
                  <a:srgbClr val="000090"/>
                </a:solidFill>
              </a:rPr>
              <a:t>Players</a:t>
            </a:r>
            <a:endParaRPr lang="it-IT" sz="28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8400" y="6090334"/>
            <a:ext cx="416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Aglioti</a:t>
            </a:r>
            <a:r>
              <a:rPr lang="en-US" sz="1400" i="1" dirty="0" smtClean="0"/>
              <a:t> et al. Nature Neuroscience 2008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197402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34200" cy="67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995696"/>
            <a:ext cx="1418703" cy="141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Unknow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0" y="3117850"/>
            <a:ext cx="12319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9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2"/>
          <a:srcRect t="1190" r="41896"/>
          <a:stretch>
            <a:fillRect/>
          </a:stretch>
        </p:blipFill>
        <p:spPr bwMode="auto">
          <a:xfrm>
            <a:off x="1143000" y="228600"/>
            <a:ext cx="2743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-1724" b="73563"/>
          <a:stretch>
            <a:fillRect/>
          </a:stretch>
        </p:blipFill>
        <p:spPr>
          <a:xfrm>
            <a:off x="4648200" y="762000"/>
            <a:ext cx="4040188" cy="2362200"/>
          </a:xfr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77011" r="3448"/>
          <a:stretch>
            <a:fillRect/>
          </a:stretch>
        </p:blipFill>
        <p:spPr bwMode="auto">
          <a:xfrm>
            <a:off x="4648200" y="3276600"/>
            <a:ext cx="38401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78400" y="6090334"/>
            <a:ext cx="416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Aglioti</a:t>
            </a:r>
            <a:r>
              <a:rPr lang="en-US" sz="1400" i="1" dirty="0" smtClean="0"/>
              <a:t> et al. Nature Neuroscience 2008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6762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5105400" y="2743200"/>
            <a:ext cx="3657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1"/>
                </a:solidFill>
              </a:rPr>
              <a:t>The knee angle different between IN and OUT at the very beginning of the action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5181600" y="457200"/>
            <a:ext cx="3962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1"/>
                </a:solidFill>
              </a:rPr>
              <a:t>The wrist angle different between IN and OUT at the instant of the ball throw</a:t>
            </a:r>
          </a:p>
        </p:txBody>
      </p:sp>
    </p:spTree>
    <p:extLst>
      <p:ext uri="{BB962C8B-B14F-4D97-AF65-F5344CB8AC3E}">
        <p14:creationId xmlns:p14="http://schemas.microsoft.com/office/powerpoint/2010/main" val="156599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4-02-05 10.00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1" y="1359283"/>
            <a:ext cx="7493000" cy="490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8400" y="609033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Aglioti</a:t>
            </a:r>
            <a:r>
              <a:rPr lang="en-US" sz="1400" i="1" dirty="0" smtClean="0"/>
              <a:t> et al. Nature Neuroscience 2008</a:t>
            </a:r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31843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4-02-03 18.32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364"/>
            <a:ext cx="9144000" cy="4527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7900" y="6368534"/>
            <a:ext cx="2646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Tomeo</a:t>
            </a:r>
            <a:r>
              <a:rPr lang="en-US" sz="1400" i="1" dirty="0" smtClean="0"/>
              <a:t> et </a:t>
            </a:r>
            <a:r>
              <a:rPr lang="en-US" sz="1400" i="1" dirty="0" err="1" smtClean="0"/>
              <a:t>al.Cerebral</a:t>
            </a:r>
            <a:r>
              <a:rPr lang="en-US" sz="1400" i="1" dirty="0" smtClean="0"/>
              <a:t> Cortex 2012 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2975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4-02-03 18.5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98810"/>
          </a:xfrm>
          <a:prstGeom prst="rect">
            <a:avLst/>
          </a:prstGeom>
        </p:spPr>
      </p:pic>
      <p:pic>
        <p:nvPicPr>
          <p:cNvPr id="3" name="Picture 2" descr="Screenshot 2014-02-03 19.01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8810"/>
            <a:ext cx="9144000" cy="3195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600" y="6543357"/>
            <a:ext cx="2646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Tomeo</a:t>
            </a:r>
            <a:r>
              <a:rPr lang="en-US" sz="1400" i="1" dirty="0" smtClean="0"/>
              <a:t> et </a:t>
            </a:r>
            <a:r>
              <a:rPr lang="en-US" sz="1400" i="1" dirty="0" err="1" smtClean="0"/>
              <a:t>al.Cerebral</a:t>
            </a:r>
            <a:r>
              <a:rPr lang="en-US" sz="1400" i="1" dirty="0" smtClean="0"/>
              <a:t> Cortex 2012 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606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 for Mirror 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Normally is not possible </a:t>
            </a:r>
            <a:r>
              <a:rPr lang="en-US" dirty="0"/>
              <a:t>to study single neurons in the human brain, so most evidence for mirror neurons in humans is </a:t>
            </a:r>
            <a:r>
              <a:rPr lang="en-US" dirty="0" smtClean="0"/>
              <a:t>indirect.</a:t>
            </a:r>
          </a:p>
          <a:p>
            <a:r>
              <a:rPr lang="en-US" dirty="0"/>
              <a:t>The function of the mirror system is a subject of much </a:t>
            </a:r>
            <a:r>
              <a:rPr lang="en-US" dirty="0" smtClean="0"/>
              <a:t>speculation:</a:t>
            </a:r>
          </a:p>
          <a:p>
            <a:pPr lvl="1"/>
            <a:r>
              <a:rPr lang="en-US" dirty="0" smtClean="0"/>
              <a:t>Are the neurons active when the observed action is goal-directed? Or is a pantomime of a goal-directed action?</a:t>
            </a:r>
          </a:p>
          <a:p>
            <a:pPr lvl="1"/>
            <a:r>
              <a:rPr lang="en-US" dirty="0"/>
              <a:t>How do they “know” that the definite action is goal-directed or is a pantomime of the goal-directed action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eltzoff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4-02-03 19.0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095"/>
            <a:ext cx="9144000" cy="3446953"/>
          </a:xfrm>
          <a:prstGeom prst="rect">
            <a:avLst/>
          </a:prstGeom>
        </p:spPr>
      </p:pic>
      <p:pic>
        <p:nvPicPr>
          <p:cNvPr id="3" name="Picture 2" descr="Screenshot 2014-02-03 19.07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3563"/>
            <a:ext cx="9144000" cy="3184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7900" y="6368534"/>
            <a:ext cx="2646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Tomeo</a:t>
            </a:r>
            <a:r>
              <a:rPr lang="en-US" sz="1400" i="1" dirty="0" smtClean="0"/>
              <a:t> et </a:t>
            </a:r>
            <a:r>
              <a:rPr lang="en-US" sz="1400" i="1" dirty="0" err="1" smtClean="0"/>
              <a:t>al.Cerebral</a:t>
            </a:r>
            <a:r>
              <a:rPr lang="en-US" sz="1400" i="1" dirty="0" smtClean="0"/>
              <a:t> Cortex 2012 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7463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4-02-03 19.1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9144000" cy="2678313"/>
          </a:xfrm>
          <a:prstGeom prst="rect">
            <a:avLst/>
          </a:prstGeom>
        </p:spPr>
      </p:pic>
      <p:pic>
        <p:nvPicPr>
          <p:cNvPr id="3" name="Picture 2" descr="Screenshot 2014-02-03 19.11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945"/>
            <a:ext cx="9144000" cy="2077737"/>
          </a:xfrm>
          <a:prstGeom prst="rect">
            <a:avLst/>
          </a:prstGeom>
        </p:spPr>
      </p:pic>
      <p:pic>
        <p:nvPicPr>
          <p:cNvPr id="4" name="Picture 3" descr="Screenshot 2014-02-03 19.11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6682"/>
            <a:ext cx="9144000" cy="23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5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1581150"/>
            <a:ext cx="362124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3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/>
          <a:stretch/>
        </p:blipFill>
        <p:spPr>
          <a:xfrm>
            <a:off x="984250" y="787400"/>
            <a:ext cx="3314700" cy="22352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31496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2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4-02-10 17.15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2" y="1397223"/>
            <a:ext cx="6540500" cy="355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8700" y="6211669"/>
            <a:ext cx="440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van </a:t>
            </a:r>
            <a:r>
              <a:rPr lang="en-US" sz="1400" i="1" dirty="0" err="1" smtClean="0"/>
              <a:t>Ulzen</a:t>
            </a:r>
            <a:r>
              <a:rPr lang="en-US" sz="1400" i="1" dirty="0" smtClean="0"/>
              <a:t> et al. Social Neuroscience 2013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1459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4-02-10 17.15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21" y="251675"/>
            <a:ext cx="6286500" cy="637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7100" y="6519446"/>
            <a:ext cx="440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van </a:t>
            </a:r>
            <a:r>
              <a:rPr lang="en-US" sz="1400" i="1" dirty="0" err="1" smtClean="0"/>
              <a:t>Ulzen</a:t>
            </a:r>
            <a:r>
              <a:rPr lang="en-US" sz="1400" i="1" dirty="0" smtClean="0"/>
              <a:t> et al. Social Neuroscience 2013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9132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4-02-05 10.02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30200"/>
            <a:ext cx="84836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7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primary motor cortex (M1)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M1 may have a role in action recognition and skill acquisition</a:t>
            </a:r>
          </a:p>
          <a:p>
            <a:r>
              <a:rPr lang="en-US" dirty="0" smtClean="0"/>
              <a:t>Imagery (a cognitive process that involves multiple areas) may lead to potentiation of output from M1 (which is involved directly in execution)</a:t>
            </a:r>
          </a:p>
          <a:p>
            <a:r>
              <a:rPr lang="en-US" dirty="0" smtClean="0"/>
              <a:t>We may expand the knowledge about the role for forward models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2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observation and imagination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motor cortex “resonates” for</a:t>
            </a:r>
          </a:p>
          <a:p>
            <a:r>
              <a:rPr lang="en-US" dirty="0" smtClean="0"/>
              <a:t>Muscle specific activation </a:t>
            </a:r>
          </a:p>
          <a:p>
            <a:pPr lvl="1"/>
            <a:r>
              <a:rPr lang="en-US" dirty="0" smtClean="0"/>
              <a:t>Body’s parts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ask parameters</a:t>
            </a:r>
          </a:p>
          <a:p>
            <a:pPr lvl="2"/>
            <a:r>
              <a:rPr lang="en-US" dirty="0" smtClean="0"/>
              <a:t>direction-amplitude, object’s dimensions</a:t>
            </a:r>
          </a:p>
          <a:p>
            <a:r>
              <a:rPr lang="en-US" dirty="0" smtClean="0"/>
              <a:t>Internal action simulation</a:t>
            </a:r>
          </a:p>
          <a:p>
            <a:pPr lvl="1"/>
            <a:r>
              <a:rPr lang="en-US" dirty="0" smtClean="0"/>
              <a:t>Action prediction </a:t>
            </a:r>
          </a:p>
          <a:p>
            <a:pPr lvl="2"/>
            <a:r>
              <a:rPr lang="en-US" dirty="0" smtClean="0"/>
              <a:t>correct </a:t>
            </a:r>
            <a:r>
              <a:rPr lang="en-US" dirty="0" err="1" smtClean="0"/>
              <a:t>vs</a:t>
            </a:r>
            <a:r>
              <a:rPr lang="en-US" dirty="0" smtClean="0"/>
              <a:t> erroneous </a:t>
            </a:r>
          </a:p>
          <a:p>
            <a:pPr lvl="2"/>
            <a:r>
              <a:rPr lang="en-US" dirty="0" smtClean="0"/>
              <a:t>fake movements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469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Cortex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82800"/>
            <a:ext cx="779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o obtain </a:t>
            </a:r>
            <a:r>
              <a:rPr lang="en-US" sz="3600" dirty="0"/>
              <a:t>e</a:t>
            </a:r>
            <a:r>
              <a:rPr lang="en-US" sz="3600" dirty="0" smtClean="0"/>
              <a:t>vidence of motor cortex activity during observation and imagination of different movements 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911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TMS-EMG</a:t>
            </a:r>
            <a:endParaRPr lang="en-GB" dirty="0"/>
          </a:p>
        </p:txBody>
      </p:sp>
      <p:pic>
        <p:nvPicPr>
          <p:cNvPr id="29699" name="Picture 4" descr="scansione0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3276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1476375" y="2133600"/>
            <a:ext cx="863600" cy="576263"/>
          </a:xfrm>
          <a:prstGeom prst="irregularSeal2">
            <a:avLst/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1835150" y="2636838"/>
            <a:ext cx="0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H="1">
            <a:off x="1260475" y="3357563"/>
            <a:ext cx="574675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1044575" y="3716338"/>
            <a:ext cx="215900" cy="1368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 flipV="1">
            <a:off x="2484438" y="3357563"/>
            <a:ext cx="1727200" cy="22320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V="1">
            <a:off x="2771775" y="5589588"/>
            <a:ext cx="5616575" cy="5032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3" descr="Macintosh HD:Users:naeemk:Desktop:Screen shot 2011-10-13 at 11.05.31 AM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357563"/>
            <a:ext cx="4229236" cy="232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56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  <p:bldP spid="65543" grpId="0" animBg="1"/>
      <p:bldP spid="65544" grpId="0" animBg="1"/>
      <p:bldP spid="65545" grpId="0" animBg="1"/>
      <p:bldP spid="65547" grpId="0" animBg="1"/>
      <p:bldP spid="655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wo MEPS .t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80" r="-38680"/>
          <a:stretch>
            <a:fillRect/>
          </a:stretch>
        </p:blipFill>
        <p:spPr>
          <a:xfrm>
            <a:off x="-1045856" y="372285"/>
            <a:ext cx="11213652" cy="6143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08357" y="38094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7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1230</Words>
  <Application>Microsoft Macintosh PowerPoint</Application>
  <PresentationFormat>On-screen Show (4:3)</PresentationFormat>
  <Paragraphs>183</Paragraphs>
  <Slides>46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Action observation and action imagination: from pathology to the excellent sport performance </vt:lpstr>
      <vt:lpstr>Imitation</vt:lpstr>
      <vt:lpstr>Rizzolatti and the Parma’s group: The mirror system</vt:lpstr>
      <vt:lpstr>Open problems for Mirror neurons</vt:lpstr>
      <vt:lpstr>The primary motor cortex (M1)</vt:lpstr>
      <vt:lpstr>Action observation and imagination</vt:lpstr>
      <vt:lpstr>Motor Cortex</vt:lpstr>
      <vt:lpstr>TMS-EMG</vt:lpstr>
      <vt:lpstr>PowerPoint Presentation</vt:lpstr>
      <vt:lpstr>Muscle specificity </vt:lpstr>
      <vt:lpstr>Imagine …Observe…</vt:lpstr>
      <vt:lpstr>Muscle-specific for action observation and imagination</vt:lpstr>
      <vt:lpstr>Distonic hand</vt:lpstr>
      <vt:lpstr>PowerPoint Presentation</vt:lpstr>
      <vt:lpstr>PowerPoint Presentation</vt:lpstr>
      <vt:lpstr>PowerPoint Presentation</vt:lpstr>
      <vt:lpstr>Small Spheres</vt:lpstr>
      <vt:lpstr>Medium spheres</vt:lpstr>
      <vt:lpstr>Large Spheres</vt:lpstr>
      <vt:lpstr>the density</vt:lpstr>
      <vt:lpstr>density</vt:lpstr>
      <vt:lpstr>Movement direction and amplitude</vt:lpstr>
      <vt:lpstr>PowerPoint Presentation</vt:lpstr>
      <vt:lpstr>PowerPoint Presentation</vt:lpstr>
      <vt:lpstr>Muscle specificity</vt:lpstr>
      <vt:lpstr>Results: the two hemispheres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observation and action imagination: from pathology to the excellent sport performance </dc:title>
  <dc:creator>U N</dc:creator>
  <cp:lastModifiedBy>U N</cp:lastModifiedBy>
  <cp:revision>124</cp:revision>
  <dcterms:created xsi:type="dcterms:W3CDTF">2014-01-23T15:10:43Z</dcterms:created>
  <dcterms:modified xsi:type="dcterms:W3CDTF">2014-03-12T07:08:06Z</dcterms:modified>
</cp:coreProperties>
</file>